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0"/>
  </p:notesMasterIdLst>
  <p:handoutMasterIdLst>
    <p:handoutMasterId r:id="rId51"/>
  </p:handoutMasterIdLst>
  <p:sldIdLst>
    <p:sldId id="256" r:id="rId2"/>
    <p:sldId id="392" r:id="rId3"/>
    <p:sldId id="547" r:id="rId4"/>
    <p:sldId id="398" r:id="rId5"/>
    <p:sldId id="399" r:id="rId6"/>
    <p:sldId id="369" r:id="rId7"/>
    <p:sldId id="379" r:id="rId8"/>
    <p:sldId id="263" r:id="rId9"/>
    <p:sldId id="380" r:id="rId10"/>
    <p:sldId id="405" r:id="rId11"/>
    <p:sldId id="406" r:id="rId12"/>
    <p:sldId id="262" r:id="rId13"/>
    <p:sldId id="268" r:id="rId14"/>
    <p:sldId id="270" r:id="rId15"/>
    <p:sldId id="297" r:id="rId16"/>
    <p:sldId id="400" r:id="rId17"/>
    <p:sldId id="357" r:id="rId18"/>
    <p:sldId id="356" r:id="rId19"/>
    <p:sldId id="374" r:id="rId20"/>
    <p:sldId id="376" r:id="rId21"/>
    <p:sldId id="377" r:id="rId22"/>
    <p:sldId id="394" r:id="rId23"/>
    <p:sldId id="345" r:id="rId24"/>
    <p:sldId id="362" r:id="rId25"/>
    <p:sldId id="408" r:id="rId26"/>
    <p:sldId id="409" r:id="rId27"/>
    <p:sldId id="410" r:id="rId28"/>
    <p:sldId id="343" r:id="rId29"/>
    <p:sldId id="422" r:id="rId30"/>
    <p:sldId id="411" r:id="rId31"/>
    <p:sldId id="417" r:id="rId32"/>
    <p:sldId id="424" r:id="rId33"/>
    <p:sldId id="423" r:id="rId34"/>
    <p:sldId id="425" r:id="rId35"/>
    <p:sldId id="418" r:id="rId36"/>
    <p:sldId id="415" r:id="rId37"/>
    <p:sldId id="538" r:id="rId38"/>
    <p:sldId id="539" r:id="rId39"/>
    <p:sldId id="540" r:id="rId40"/>
    <p:sldId id="541" r:id="rId41"/>
    <p:sldId id="542" r:id="rId42"/>
    <p:sldId id="544" r:id="rId43"/>
    <p:sldId id="416" r:id="rId44"/>
    <p:sldId id="545" r:id="rId45"/>
    <p:sldId id="257" r:id="rId46"/>
    <p:sldId id="512" r:id="rId47"/>
    <p:sldId id="513" r:id="rId48"/>
    <p:sldId id="546"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63300"/>
    <a:srgbClr val="003300"/>
    <a:srgbClr val="006600"/>
    <a:srgbClr val="FF33CC"/>
    <a:srgbClr val="009900"/>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23" autoAdjust="0"/>
    <p:restoredTop sz="94719" autoAdjust="0"/>
  </p:normalViewPr>
  <p:slideViewPr>
    <p:cSldViewPr>
      <p:cViewPr>
        <p:scale>
          <a:sx n="63" d="100"/>
          <a:sy n="63" d="100"/>
        </p:scale>
        <p:origin x="118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B7FD262-DFBE-0818-7692-937FC7AFFFF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9155" name="Rectangle 3">
            <a:extLst>
              <a:ext uri="{FF2B5EF4-FFF2-40B4-BE49-F238E27FC236}">
                <a16:creationId xmlns:a16="http://schemas.microsoft.com/office/drawing/2014/main" id="{BA005BF5-C28F-5D81-A938-7FFAEB0AD341}"/>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a:extLst>
              <a:ext uri="{FF2B5EF4-FFF2-40B4-BE49-F238E27FC236}">
                <a16:creationId xmlns:a16="http://schemas.microsoft.com/office/drawing/2014/main" id="{F0E504D3-83E2-0796-DD5E-288CD4F7B5E9}"/>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9157" name="Rectangle 5">
            <a:extLst>
              <a:ext uri="{FF2B5EF4-FFF2-40B4-BE49-F238E27FC236}">
                <a16:creationId xmlns:a16="http://schemas.microsoft.com/office/drawing/2014/main" id="{3A57B00A-C6C6-E472-B0E4-C7B7F0A0F3F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D8A15C0-FAA3-444B-9823-71FB3D4E983A}"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DC4C68F-6680-A1E8-B103-F058FEE676B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2771" name="Rectangle 3">
            <a:extLst>
              <a:ext uri="{FF2B5EF4-FFF2-40B4-BE49-F238E27FC236}">
                <a16:creationId xmlns:a16="http://schemas.microsoft.com/office/drawing/2014/main" id="{E498497E-8327-1950-C831-EC9FA9BC853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a:extLst>
              <a:ext uri="{FF2B5EF4-FFF2-40B4-BE49-F238E27FC236}">
                <a16:creationId xmlns:a16="http://schemas.microsoft.com/office/drawing/2014/main" id="{4275B245-44FB-FF4D-6672-4798377A027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F9639878-9335-DABF-9DA5-CE9AC4D1E77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id="{A0E93593-9CE6-1EA7-210E-8B660B3E3D4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2775" name="Rectangle 7">
            <a:extLst>
              <a:ext uri="{FF2B5EF4-FFF2-40B4-BE49-F238E27FC236}">
                <a16:creationId xmlns:a16="http://schemas.microsoft.com/office/drawing/2014/main" id="{F1753106-8301-3E7A-4992-45CF67B4255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8BA6FFE-FFB6-418A-B4F9-A71C7DED142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3D2478D-FEA5-CB42-B64F-D04E1A652268}"/>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E1829A7B-EC41-036D-6196-1871D2012F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78B30398-6C7D-BE6C-3BD8-621BAC7294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C4B8BD-C758-45F6-8A8B-CF242B9D02F3}" type="slidenum">
              <a:rPr lang="en-US" altLang="en-US" sz="1200" smtClean="0"/>
              <a:pPr/>
              <a:t>8</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FCFF6FF-1857-C67A-DB7E-17C803726ABF}"/>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17E7D928-A46F-462E-E427-0C60981DD5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a:extLst>
              <a:ext uri="{FF2B5EF4-FFF2-40B4-BE49-F238E27FC236}">
                <a16:creationId xmlns:a16="http://schemas.microsoft.com/office/drawing/2014/main" id="{EAF88691-637F-5B55-88F7-4BD76A0BD5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66AB60-38E2-445A-8E41-3C2881BB35C4}" type="slidenum">
              <a:rPr lang="en-US" altLang="en-US" sz="1200" smtClean="0"/>
              <a:pPr/>
              <a:t>25</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8FAC6F5-5943-A848-3B2F-D04A5A383E39}"/>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92A304C-1535-BD4A-AD55-18AEBBDA52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a:extLst>
              <a:ext uri="{FF2B5EF4-FFF2-40B4-BE49-F238E27FC236}">
                <a16:creationId xmlns:a16="http://schemas.microsoft.com/office/drawing/2014/main" id="{78CB7083-3B0B-BFF8-3989-2A87980AF1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ACD884D-A678-498F-B77D-8AD336FD7CBA}" type="slidenum">
              <a:rPr lang="en-US" altLang="en-US" sz="1200" smtClean="0"/>
              <a:pPr/>
              <a:t>26</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658D3A8-4D6F-D5DF-5B8C-C0B09885E6D4}"/>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896FE17A-5060-804B-4111-9EA7097998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15BE77A5-3B37-A130-3CB1-4486BD96DD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3374AF-1E7A-459D-B420-D584BFCCA1A0}" type="slidenum">
              <a:rPr lang="en-US" altLang="en-US" sz="1200" smtClean="0"/>
              <a:pPr/>
              <a:t>28</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4A0520AE-F3FB-63DE-D278-D607C9480A81}"/>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B1FCB02B-CF09-189C-E22F-E52843842C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Slide Number Placeholder 3">
            <a:extLst>
              <a:ext uri="{FF2B5EF4-FFF2-40B4-BE49-F238E27FC236}">
                <a16:creationId xmlns:a16="http://schemas.microsoft.com/office/drawing/2014/main" id="{0D6E4482-DC70-9892-9257-17008C60B1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81B33D-AEC6-4C25-A4EE-1DD7291C75CD}" type="slidenum">
              <a:rPr lang="en-US" altLang="en-US" sz="1200" smtClean="0"/>
              <a:pPr/>
              <a:t>45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9771E4C-ACB4-9398-D9E7-6D8EAB4EE46B}"/>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21F09D05-333F-D7C0-0A3B-F074BE06E5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a:extLst>
              <a:ext uri="{FF2B5EF4-FFF2-40B4-BE49-F238E27FC236}">
                <a16:creationId xmlns:a16="http://schemas.microsoft.com/office/drawing/2014/main" id="{9C912D43-1B8A-106D-EE32-4709303892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0B37AC-26F5-4993-A266-C83B5D317D7B}" type="slidenum">
              <a:rPr lang="en-US" altLang="en-US" sz="1200" smtClean="0"/>
              <a:pPr/>
              <a:t>12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085D07B-EDB2-14A6-F636-3AF2756E0E55}"/>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1D223710-CF90-3126-94DA-3D32DC0EAB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9684963D-753F-63E1-5811-9E406FBEC6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BC2F6E-8441-42E0-A4E3-89A12CAB99A2}" type="slidenum">
              <a:rPr lang="en-US" altLang="en-US" sz="1200" smtClean="0"/>
              <a:pPr/>
              <a:t>13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408FC6B-451D-7CAD-696C-87D10CAD3AF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347BC8F3-FF3A-5241-53CA-2A98E55547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224EE1CF-D845-4ED4-04FC-5908948102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F89D8A-CB72-4A82-9D50-92AF0CFB1FEC}" type="slidenum">
              <a:rPr lang="en-US" altLang="en-US" sz="1200" smtClean="0"/>
              <a:pPr/>
              <a:t>14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86A06E0-3C78-CDBA-489A-C2383135FD68}"/>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4574E333-82DA-850D-87CF-F4E3DFE6F7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9D5D9E27-78EC-867B-269B-7E36AE0093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DFCB49-9783-4C7A-A1CE-E5153421703F}" type="slidenum">
              <a:rPr lang="en-US" altLang="en-US" sz="1200" smtClean="0"/>
              <a:pPr/>
              <a:t>15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D391CD0-C45F-A796-E69E-1EEA2B629192}"/>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93CA24E6-3E10-FDBD-883B-99B43184CA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9F04ADA0-64BF-A2B7-4CBC-C595AC9B15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EDD752-D045-4059-AF66-52C0F2359F08}" type="slidenum">
              <a:rPr lang="en-US" altLang="en-US" sz="1200" smtClean="0"/>
              <a:pPr/>
              <a:t>17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48555F8-194C-BD75-9A41-A5EABB384DFB}"/>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8E5B7E46-4C7E-736D-7D65-289431C09E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a:extLst>
              <a:ext uri="{FF2B5EF4-FFF2-40B4-BE49-F238E27FC236}">
                <a16:creationId xmlns:a16="http://schemas.microsoft.com/office/drawing/2014/main" id="{9DF04995-4A44-CCC6-7524-3F8F62C810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FF6D29-C429-4925-B422-07CA5A7129C4}" type="slidenum">
              <a:rPr lang="en-US" altLang="en-US" sz="1200" smtClean="0"/>
              <a:pPr/>
              <a:t>18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FD0B210-834B-32D1-B7F8-D56DAAFD96C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2B83F387-4FF2-604E-FDDE-838220FBD8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588A27EE-5DA5-F58A-78FB-D6D6C0C8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419E5C-77C7-4A8D-9C6C-9DD5ACF66ADF}" type="slidenum">
              <a:rPr lang="en-US" altLang="en-US" sz="1200" smtClean="0"/>
              <a:pPr/>
              <a:t>23</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D6F2DEB-A5BD-545B-5739-35E6ED114B9A}"/>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F730D787-20B5-1097-C175-DE1EA284CA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5B512144-6508-95FD-9731-EB62E7E9FD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762EDB-FFCD-4410-AC78-9DBFCD41BA95}" type="slidenum">
              <a:rPr lang="en-US" altLang="en-US" sz="1200" smtClean="0"/>
              <a:pPr/>
              <a:t>24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ED59F149-6C9D-442F-E559-453AE2D64713}"/>
              </a:ext>
            </a:extLst>
          </p:cNvPr>
          <p:cNvSpPr>
            <a:spLocks noGrp="1" noChangeArrowheads="1"/>
          </p:cNvSpPr>
          <p:nvPr>
            <p:ph type="ftr" sz="quarter" idx="10"/>
          </p:nvPr>
        </p:nvSpPr>
        <p:spPr>
          <a:ln/>
        </p:spPr>
        <p:txBody>
          <a:bodyPr/>
          <a:lstStyle>
            <a:lvl1pPr>
              <a:defRPr/>
            </a:lvl1pPr>
          </a:lstStyle>
          <a:p>
            <a:pPr>
              <a:defRPr/>
            </a:pPr>
            <a:r>
              <a:rPr lang="en-US"/>
              <a:t>Seminal Ideas and Controversies</a:t>
            </a:r>
          </a:p>
        </p:txBody>
      </p:sp>
      <p:sp>
        <p:nvSpPr>
          <p:cNvPr id="5" name="Rectangle 6">
            <a:extLst>
              <a:ext uri="{FF2B5EF4-FFF2-40B4-BE49-F238E27FC236}">
                <a16:creationId xmlns:a16="http://schemas.microsoft.com/office/drawing/2014/main" id="{94A91AEC-4BD3-8CE7-648B-9C79C19E740D}"/>
              </a:ext>
            </a:extLst>
          </p:cNvPr>
          <p:cNvSpPr>
            <a:spLocks noGrp="1" noChangeArrowheads="1"/>
          </p:cNvSpPr>
          <p:nvPr>
            <p:ph type="sldNum" sz="quarter" idx="11"/>
          </p:nvPr>
        </p:nvSpPr>
        <p:spPr>
          <a:ln/>
        </p:spPr>
        <p:txBody>
          <a:bodyPr/>
          <a:lstStyle>
            <a:lvl1pPr>
              <a:defRPr/>
            </a:lvl1pPr>
          </a:lstStyle>
          <a:p>
            <a:pPr>
              <a:defRPr/>
            </a:pPr>
            <a:fld id="{32975488-FA7D-4C52-93F1-4CFBAA13B612}" type="slidenum">
              <a:rPr lang="en-US" altLang="en-US"/>
              <a:pPr>
                <a:defRPr/>
              </a:pPr>
              <a:t>‹#›</a:t>
            </a:fld>
            <a:endParaRPr lang="en-US" altLang="en-US" dirty="0"/>
          </a:p>
        </p:txBody>
      </p:sp>
    </p:spTree>
    <p:extLst>
      <p:ext uri="{BB962C8B-B14F-4D97-AF65-F5344CB8AC3E}">
        <p14:creationId xmlns:p14="http://schemas.microsoft.com/office/powerpoint/2010/main" val="411273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22554AD-CC34-CD5F-9B18-445ADD8898E4}"/>
              </a:ext>
            </a:extLst>
          </p:cNvPr>
          <p:cNvSpPr>
            <a:spLocks noGrp="1" noChangeArrowheads="1"/>
          </p:cNvSpPr>
          <p:nvPr>
            <p:ph type="ftr" sz="quarter" idx="10"/>
          </p:nvPr>
        </p:nvSpPr>
        <p:spPr>
          <a:ln/>
        </p:spPr>
        <p:txBody>
          <a:bodyPr/>
          <a:lstStyle>
            <a:lvl1pPr>
              <a:defRPr/>
            </a:lvl1pPr>
          </a:lstStyle>
          <a:p>
            <a:pPr>
              <a:defRPr/>
            </a:pPr>
            <a:r>
              <a:rPr lang="en-US"/>
              <a:t>Seminal Ideas and Controversies</a:t>
            </a:r>
          </a:p>
        </p:txBody>
      </p:sp>
      <p:sp>
        <p:nvSpPr>
          <p:cNvPr id="5" name="Rectangle 6">
            <a:extLst>
              <a:ext uri="{FF2B5EF4-FFF2-40B4-BE49-F238E27FC236}">
                <a16:creationId xmlns:a16="http://schemas.microsoft.com/office/drawing/2014/main" id="{C84F5D6A-821B-550A-9123-A47CB45C3180}"/>
              </a:ext>
            </a:extLst>
          </p:cNvPr>
          <p:cNvSpPr>
            <a:spLocks noGrp="1" noChangeArrowheads="1"/>
          </p:cNvSpPr>
          <p:nvPr>
            <p:ph type="sldNum" sz="quarter" idx="11"/>
          </p:nvPr>
        </p:nvSpPr>
        <p:spPr>
          <a:ln/>
        </p:spPr>
        <p:txBody>
          <a:bodyPr/>
          <a:lstStyle>
            <a:lvl1pPr>
              <a:defRPr/>
            </a:lvl1pPr>
          </a:lstStyle>
          <a:p>
            <a:pPr>
              <a:defRPr/>
            </a:pPr>
            <a:fld id="{2D9CBCA6-3DC5-49EA-AE68-A35ED72CDF1E}" type="slidenum">
              <a:rPr lang="en-US" altLang="en-US"/>
              <a:pPr>
                <a:defRPr/>
              </a:pPr>
              <a:t>‹#›</a:t>
            </a:fld>
            <a:endParaRPr lang="en-US" altLang="en-US" dirty="0"/>
          </a:p>
        </p:txBody>
      </p:sp>
    </p:spTree>
    <p:extLst>
      <p:ext uri="{BB962C8B-B14F-4D97-AF65-F5344CB8AC3E}">
        <p14:creationId xmlns:p14="http://schemas.microsoft.com/office/powerpoint/2010/main" val="293764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89FE9D3-3AD0-E0CC-54E5-621BC2173A43}"/>
              </a:ext>
            </a:extLst>
          </p:cNvPr>
          <p:cNvSpPr>
            <a:spLocks noGrp="1" noChangeArrowheads="1"/>
          </p:cNvSpPr>
          <p:nvPr>
            <p:ph type="ftr" sz="quarter" idx="10"/>
          </p:nvPr>
        </p:nvSpPr>
        <p:spPr>
          <a:ln/>
        </p:spPr>
        <p:txBody>
          <a:bodyPr/>
          <a:lstStyle>
            <a:lvl1pPr>
              <a:defRPr/>
            </a:lvl1pPr>
          </a:lstStyle>
          <a:p>
            <a:pPr>
              <a:defRPr/>
            </a:pPr>
            <a:r>
              <a:rPr lang="en-US"/>
              <a:t>Seminal Ideas and Controversies</a:t>
            </a:r>
          </a:p>
        </p:txBody>
      </p:sp>
      <p:sp>
        <p:nvSpPr>
          <p:cNvPr id="5" name="Rectangle 6">
            <a:extLst>
              <a:ext uri="{FF2B5EF4-FFF2-40B4-BE49-F238E27FC236}">
                <a16:creationId xmlns:a16="http://schemas.microsoft.com/office/drawing/2014/main" id="{629F3008-5DF2-2662-5168-2337F91773FA}"/>
              </a:ext>
            </a:extLst>
          </p:cNvPr>
          <p:cNvSpPr>
            <a:spLocks noGrp="1" noChangeArrowheads="1"/>
          </p:cNvSpPr>
          <p:nvPr>
            <p:ph type="sldNum" sz="quarter" idx="11"/>
          </p:nvPr>
        </p:nvSpPr>
        <p:spPr>
          <a:ln/>
        </p:spPr>
        <p:txBody>
          <a:bodyPr/>
          <a:lstStyle>
            <a:lvl1pPr>
              <a:defRPr/>
            </a:lvl1pPr>
          </a:lstStyle>
          <a:p>
            <a:pPr>
              <a:defRPr/>
            </a:pPr>
            <a:fld id="{548C2C80-E033-4A22-9894-F0ABBAA75FFF}" type="slidenum">
              <a:rPr lang="en-US" altLang="en-US"/>
              <a:pPr>
                <a:defRPr/>
              </a:pPr>
              <a:t>‹#›</a:t>
            </a:fld>
            <a:endParaRPr lang="en-US" altLang="en-US" dirty="0"/>
          </a:p>
        </p:txBody>
      </p:sp>
    </p:spTree>
    <p:extLst>
      <p:ext uri="{BB962C8B-B14F-4D97-AF65-F5344CB8AC3E}">
        <p14:creationId xmlns:p14="http://schemas.microsoft.com/office/powerpoint/2010/main" val="33253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397191F-4A65-ECD7-5CB5-5A4D2B81C53C}"/>
              </a:ext>
            </a:extLst>
          </p:cNvPr>
          <p:cNvSpPr>
            <a:spLocks noGrp="1" noChangeArrowheads="1"/>
          </p:cNvSpPr>
          <p:nvPr>
            <p:ph type="ftr" sz="quarter" idx="10"/>
          </p:nvPr>
        </p:nvSpPr>
        <p:spPr>
          <a:ln/>
        </p:spPr>
        <p:txBody>
          <a:bodyPr/>
          <a:lstStyle>
            <a:lvl1pPr>
              <a:defRPr/>
            </a:lvl1pPr>
          </a:lstStyle>
          <a:p>
            <a:pPr>
              <a:defRPr/>
            </a:pPr>
            <a:r>
              <a:rPr lang="en-US"/>
              <a:t>Seminal Ideas and Controversies</a:t>
            </a:r>
          </a:p>
        </p:txBody>
      </p:sp>
      <p:sp>
        <p:nvSpPr>
          <p:cNvPr id="6" name="Rectangle 6">
            <a:extLst>
              <a:ext uri="{FF2B5EF4-FFF2-40B4-BE49-F238E27FC236}">
                <a16:creationId xmlns:a16="http://schemas.microsoft.com/office/drawing/2014/main" id="{4E0C814D-FC12-4FBE-7B42-0541CBB39311}"/>
              </a:ext>
            </a:extLst>
          </p:cNvPr>
          <p:cNvSpPr>
            <a:spLocks noGrp="1" noChangeArrowheads="1"/>
          </p:cNvSpPr>
          <p:nvPr>
            <p:ph type="sldNum" sz="quarter" idx="11"/>
          </p:nvPr>
        </p:nvSpPr>
        <p:spPr>
          <a:ln/>
        </p:spPr>
        <p:txBody>
          <a:bodyPr/>
          <a:lstStyle>
            <a:lvl1pPr>
              <a:defRPr/>
            </a:lvl1pPr>
          </a:lstStyle>
          <a:p>
            <a:pPr>
              <a:defRPr/>
            </a:pPr>
            <a:fld id="{43CF5349-A93D-4817-B61D-0BBA26BD4C59}" type="slidenum">
              <a:rPr lang="en-US" altLang="en-US"/>
              <a:pPr>
                <a:defRPr/>
              </a:pPr>
              <a:t>‹#›</a:t>
            </a:fld>
            <a:endParaRPr lang="en-US" altLang="en-US" dirty="0"/>
          </a:p>
        </p:txBody>
      </p:sp>
    </p:spTree>
    <p:extLst>
      <p:ext uri="{BB962C8B-B14F-4D97-AF65-F5344CB8AC3E}">
        <p14:creationId xmlns:p14="http://schemas.microsoft.com/office/powerpoint/2010/main" val="380475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CB524DF-6E63-C44C-668C-C4E9A0C667B8}"/>
              </a:ext>
            </a:extLst>
          </p:cNvPr>
          <p:cNvSpPr>
            <a:spLocks noGrp="1" noChangeArrowheads="1"/>
          </p:cNvSpPr>
          <p:nvPr>
            <p:ph type="ftr" sz="quarter" idx="10"/>
          </p:nvPr>
        </p:nvSpPr>
        <p:spPr>
          <a:ln/>
        </p:spPr>
        <p:txBody>
          <a:bodyPr/>
          <a:lstStyle>
            <a:lvl1pPr>
              <a:defRPr/>
            </a:lvl1pPr>
          </a:lstStyle>
          <a:p>
            <a:pPr>
              <a:defRPr/>
            </a:pPr>
            <a:r>
              <a:rPr lang="en-US"/>
              <a:t>Seminal Ideas and Controversies</a:t>
            </a:r>
          </a:p>
        </p:txBody>
      </p:sp>
      <p:sp>
        <p:nvSpPr>
          <p:cNvPr id="5" name="Rectangle 6">
            <a:extLst>
              <a:ext uri="{FF2B5EF4-FFF2-40B4-BE49-F238E27FC236}">
                <a16:creationId xmlns:a16="http://schemas.microsoft.com/office/drawing/2014/main" id="{FA8482F6-D995-5880-1F60-E4D4AE07ED8E}"/>
              </a:ext>
            </a:extLst>
          </p:cNvPr>
          <p:cNvSpPr>
            <a:spLocks noGrp="1" noChangeArrowheads="1"/>
          </p:cNvSpPr>
          <p:nvPr>
            <p:ph type="sldNum" sz="quarter" idx="11"/>
          </p:nvPr>
        </p:nvSpPr>
        <p:spPr>
          <a:ln/>
        </p:spPr>
        <p:txBody>
          <a:bodyPr/>
          <a:lstStyle>
            <a:lvl1pPr>
              <a:defRPr/>
            </a:lvl1pPr>
          </a:lstStyle>
          <a:p>
            <a:pPr>
              <a:defRPr/>
            </a:pPr>
            <a:fld id="{7280EABE-2CC1-4208-A4C3-CE97AFB3A0B5}" type="slidenum">
              <a:rPr lang="en-US" altLang="en-US"/>
              <a:pPr>
                <a:defRPr/>
              </a:pPr>
              <a:t>‹#›</a:t>
            </a:fld>
            <a:endParaRPr lang="en-US" altLang="en-US" dirty="0"/>
          </a:p>
        </p:txBody>
      </p:sp>
    </p:spTree>
    <p:extLst>
      <p:ext uri="{BB962C8B-B14F-4D97-AF65-F5344CB8AC3E}">
        <p14:creationId xmlns:p14="http://schemas.microsoft.com/office/powerpoint/2010/main" val="195085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0AF036A8-E33F-7A8C-2063-E760BA6B6B19}"/>
              </a:ext>
            </a:extLst>
          </p:cNvPr>
          <p:cNvSpPr>
            <a:spLocks noGrp="1" noChangeArrowheads="1"/>
          </p:cNvSpPr>
          <p:nvPr>
            <p:ph type="ftr" sz="quarter" idx="10"/>
          </p:nvPr>
        </p:nvSpPr>
        <p:spPr>
          <a:ln/>
        </p:spPr>
        <p:txBody>
          <a:bodyPr/>
          <a:lstStyle>
            <a:lvl1pPr>
              <a:defRPr/>
            </a:lvl1pPr>
          </a:lstStyle>
          <a:p>
            <a:pPr>
              <a:defRPr/>
            </a:pPr>
            <a:r>
              <a:rPr lang="en-US"/>
              <a:t>Seminal Ideas and Controversies</a:t>
            </a:r>
          </a:p>
        </p:txBody>
      </p:sp>
      <p:sp>
        <p:nvSpPr>
          <p:cNvPr id="5" name="Rectangle 6">
            <a:extLst>
              <a:ext uri="{FF2B5EF4-FFF2-40B4-BE49-F238E27FC236}">
                <a16:creationId xmlns:a16="http://schemas.microsoft.com/office/drawing/2014/main" id="{ABCCC3EF-A2C6-AED5-3A5B-B73C0581191F}"/>
              </a:ext>
            </a:extLst>
          </p:cNvPr>
          <p:cNvSpPr>
            <a:spLocks noGrp="1" noChangeArrowheads="1"/>
          </p:cNvSpPr>
          <p:nvPr>
            <p:ph type="sldNum" sz="quarter" idx="11"/>
          </p:nvPr>
        </p:nvSpPr>
        <p:spPr>
          <a:ln/>
        </p:spPr>
        <p:txBody>
          <a:bodyPr/>
          <a:lstStyle>
            <a:lvl1pPr>
              <a:defRPr/>
            </a:lvl1pPr>
          </a:lstStyle>
          <a:p>
            <a:pPr>
              <a:defRPr/>
            </a:pPr>
            <a:fld id="{D7E0ED32-AD3D-473C-B7E6-F0AC651C70FD}" type="slidenum">
              <a:rPr lang="en-US" altLang="en-US"/>
              <a:pPr>
                <a:defRPr/>
              </a:pPr>
              <a:t>‹#›</a:t>
            </a:fld>
            <a:endParaRPr lang="en-US" altLang="en-US" dirty="0"/>
          </a:p>
        </p:txBody>
      </p:sp>
    </p:spTree>
    <p:extLst>
      <p:ext uri="{BB962C8B-B14F-4D97-AF65-F5344CB8AC3E}">
        <p14:creationId xmlns:p14="http://schemas.microsoft.com/office/powerpoint/2010/main" val="421428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B082B97-F2AD-CAAF-9BA7-6279644E8AC3}"/>
              </a:ext>
            </a:extLst>
          </p:cNvPr>
          <p:cNvSpPr>
            <a:spLocks noGrp="1" noChangeArrowheads="1"/>
          </p:cNvSpPr>
          <p:nvPr>
            <p:ph type="ftr" sz="quarter" idx="10"/>
          </p:nvPr>
        </p:nvSpPr>
        <p:spPr>
          <a:ln/>
        </p:spPr>
        <p:txBody>
          <a:bodyPr/>
          <a:lstStyle>
            <a:lvl1pPr>
              <a:defRPr/>
            </a:lvl1pPr>
          </a:lstStyle>
          <a:p>
            <a:pPr>
              <a:defRPr/>
            </a:pPr>
            <a:r>
              <a:rPr lang="en-US"/>
              <a:t>Seminal Ideas and Controversies</a:t>
            </a:r>
          </a:p>
        </p:txBody>
      </p:sp>
      <p:sp>
        <p:nvSpPr>
          <p:cNvPr id="6" name="Rectangle 6">
            <a:extLst>
              <a:ext uri="{FF2B5EF4-FFF2-40B4-BE49-F238E27FC236}">
                <a16:creationId xmlns:a16="http://schemas.microsoft.com/office/drawing/2014/main" id="{DD8C4D24-8A9D-3FD0-A1CB-AB9830C5319D}"/>
              </a:ext>
            </a:extLst>
          </p:cNvPr>
          <p:cNvSpPr>
            <a:spLocks noGrp="1" noChangeArrowheads="1"/>
          </p:cNvSpPr>
          <p:nvPr>
            <p:ph type="sldNum" sz="quarter" idx="11"/>
          </p:nvPr>
        </p:nvSpPr>
        <p:spPr>
          <a:ln/>
        </p:spPr>
        <p:txBody>
          <a:bodyPr/>
          <a:lstStyle>
            <a:lvl1pPr>
              <a:defRPr/>
            </a:lvl1pPr>
          </a:lstStyle>
          <a:p>
            <a:pPr>
              <a:defRPr/>
            </a:pPr>
            <a:fld id="{B08C78C8-0149-4A64-A633-4CD8215D1DD7}" type="slidenum">
              <a:rPr lang="en-US" altLang="en-US"/>
              <a:pPr>
                <a:defRPr/>
              </a:pPr>
              <a:t>‹#›</a:t>
            </a:fld>
            <a:endParaRPr lang="en-US" altLang="en-US" dirty="0"/>
          </a:p>
        </p:txBody>
      </p:sp>
    </p:spTree>
    <p:extLst>
      <p:ext uri="{BB962C8B-B14F-4D97-AF65-F5344CB8AC3E}">
        <p14:creationId xmlns:p14="http://schemas.microsoft.com/office/powerpoint/2010/main" val="195648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2081E4BD-0F39-1CBF-51D2-53CED69E4293}"/>
              </a:ext>
            </a:extLst>
          </p:cNvPr>
          <p:cNvSpPr>
            <a:spLocks noGrp="1" noChangeArrowheads="1"/>
          </p:cNvSpPr>
          <p:nvPr>
            <p:ph type="ftr" sz="quarter" idx="10"/>
          </p:nvPr>
        </p:nvSpPr>
        <p:spPr>
          <a:ln/>
        </p:spPr>
        <p:txBody>
          <a:bodyPr/>
          <a:lstStyle>
            <a:lvl1pPr>
              <a:defRPr/>
            </a:lvl1pPr>
          </a:lstStyle>
          <a:p>
            <a:pPr>
              <a:defRPr/>
            </a:pPr>
            <a:r>
              <a:rPr lang="en-US"/>
              <a:t>Seminal Ideas and Controversies</a:t>
            </a:r>
          </a:p>
        </p:txBody>
      </p:sp>
      <p:sp>
        <p:nvSpPr>
          <p:cNvPr id="8" name="Rectangle 6">
            <a:extLst>
              <a:ext uri="{FF2B5EF4-FFF2-40B4-BE49-F238E27FC236}">
                <a16:creationId xmlns:a16="http://schemas.microsoft.com/office/drawing/2014/main" id="{11CCF77E-1D4A-4C79-0CB5-BFDCB97D4D4A}"/>
              </a:ext>
            </a:extLst>
          </p:cNvPr>
          <p:cNvSpPr>
            <a:spLocks noGrp="1" noChangeArrowheads="1"/>
          </p:cNvSpPr>
          <p:nvPr>
            <p:ph type="sldNum" sz="quarter" idx="11"/>
          </p:nvPr>
        </p:nvSpPr>
        <p:spPr>
          <a:ln/>
        </p:spPr>
        <p:txBody>
          <a:bodyPr/>
          <a:lstStyle>
            <a:lvl1pPr>
              <a:defRPr/>
            </a:lvl1pPr>
          </a:lstStyle>
          <a:p>
            <a:pPr>
              <a:defRPr/>
            </a:pPr>
            <a:fld id="{378A7DBE-95F1-4CAF-AF86-CA1B661BABF6}" type="slidenum">
              <a:rPr lang="en-US" altLang="en-US"/>
              <a:pPr>
                <a:defRPr/>
              </a:pPr>
              <a:t>‹#›</a:t>
            </a:fld>
            <a:endParaRPr lang="en-US" altLang="en-US" dirty="0"/>
          </a:p>
        </p:txBody>
      </p:sp>
    </p:spTree>
    <p:extLst>
      <p:ext uri="{BB962C8B-B14F-4D97-AF65-F5344CB8AC3E}">
        <p14:creationId xmlns:p14="http://schemas.microsoft.com/office/powerpoint/2010/main" val="248030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D8B0265-B953-0AAC-9AFA-D389DAA4E132}"/>
              </a:ext>
            </a:extLst>
          </p:cNvPr>
          <p:cNvSpPr>
            <a:spLocks noGrp="1" noChangeArrowheads="1"/>
          </p:cNvSpPr>
          <p:nvPr>
            <p:ph type="ftr" sz="quarter" idx="10"/>
          </p:nvPr>
        </p:nvSpPr>
        <p:spPr>
          <a:ln/>
        </p:spPr>
        <p:txBody>
          <a:bodyPr/>
          <a:lstStyle>
            <a:lvl1pPr>
              <a:defRPr/>
            </a:lvl1pPr>
          </a:lstStyle>
          <a:p>
            <a:pPr>
              <a:defRPr/>
            </a:pPr>
            <a:r>
              <a:rPr lang="en-US"/>
              <a:t>Seminal Ideas and Controversies</a:t>
            </a:r>
          </a:p>
        </p:txBody>
      </p:sp>
      <p:sp>
        <p:nvSpPr>
          <p:cNvPr id="4" name="Rectangle 6">
            <a:extLst>
              <a:ext uri="{FF2B5EF4-FFF2-40B4-BE49-F238E27FC236}">
                <a16:creationId xmlns:a16="http://schemas.microsoft.com/office/drawing/2014/main" id="{143A2579-C477-4034-DE50-33FDC2A1420E}"/>
              </a:ext>
            </a:extLst>
          </p:cNvPr>
          <p:cNvSpPr>
            <a:spLocks noGrp="1" noChangeArrowheads="1"/>
          </p:cNvSpPr>
          <p:nvPr>
            <p:ph type="sldNum" sz="quarter" idx="11"/>
          </p:nvPr>
        </p:nvSpPr>
        <p:spPr>
          <a:ln/>
        </p:spPr>
        <p:txBody>
          <a:bodyPr/>
          <a:lstStyle>
            <a:lvl1pPr>
              <a:defRPr/>
            </a:lvl1pPr>
          </a:lstStyle>
          <a:p>
            <a:pPr>
              <a:defRPr/>
            </a:pPr>
            <a:fld id="{18DBCDE7-B44A-4627-8A68-1EFEC7FA8215}" type="slidenum">
              <a:rPr lang="en-US" altLang="en-US"/>
              <a:pPr>
                <a:defRPr/>
              </a:pPr>
              <a:t>‹#›</a:t>
            </a:fld>
            <a:endParaRPr lang="en-US" altLang="en-US" dirty="0"/>
          </a:p>
        </p:txBody>
      </p:sp>
    </p:spTree>
    <p:extLst>
      <p:ext uri="{BB962C8B-B14F-4D97-AF65-F5344CB8AC3E}">
        <p14:creationId xmlns:p14="http://schemas.microsoft.com/office/powerpoint/2010/main" val="140063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474E79F-1FFB-2290-9166-A4746C9C9FBA}"/>
              </a:ext>
            </a:extLst>
          </p:cNvPr>
          <p:cNvSpPr>
            <a:spLocks noGrp="1" noChangeArrowheads="1"/>
          </p:cNvSpPr>
          <p:nvPr>
            <p:ph type="ftr" sz="quarter" idx="10"/>
          </p:nvPr>
        </p:nvSpPr>
        <p:spPr>
          <a:ln/>
        </p:spPr>
        <p:txBody>
          <a:bodyPr/>
          <a:lstStyle>
            <a:lvl1pPr>
              <a:defRPr/>
            </a:lvl1pPr>
          </a:lstStyle>
          <a:p>
            <a:pPr>
              <a:defRPr/>
            </a:pPr>
            <a:r>
              <a:rPr lang="en-US"/>
              <a:t>Seminal Ideas and Controversies</a:t>
            </a:r>
          </a:p>
        </p:txBody>
      </p:sp>
      <p:sp>
        <p:nvSpPr>
          <p:cNvPr id="3" name="Rectangle 6">
            <a:extLst>
              <a:ext uri="{FF2B5EF4-FFF2-40B4-BE49-F238E27FC236}">
                <a16:creationId xmlns:a16="http://schemas.microsoft.com/office/drawing/2014/main" id="{25111C20-9D53-3FC7-73FB-CAB8E3E7F721}"/>
              </a:ext>
            </a:extLst>
          </p:cNvPr>
          <p:cNvSpPr>
            <a:spLocks noGrp="1" noChangeArrowheads="1"/>
          </p:cNvSpPr>
          <p:nvPr>
            <p:ph type="sldNum" sz="quarter" idx="11"/>
          </p:nvPr>
        </p:nvSpPr>
        <p:spPr>
          <a:ln/>
        </p:spPr>
        <p:txBody>
          <a:bodyPr/>
          <a:lstStyle>
            <a:lvl1pPr>
              <a:defRPr/>
            </a:lvl1pPr>
          </a:lstStyle>
          <a:p>
            <a:pPr>
              <a:defRPr/>
            </a:pPr>
            <a:fld id="{11787CCA-D1DC-4C4E-87C2-2D65124E9AB4}" type="slidenum">
              <a:rPr lang="en-US" altLang="en-US"/>
              <a:pPr>
                <a:defRPr/>
              </a:pPr>
              <a:t>‹#›</a:t>
            </a:fld>
            <a:endParaRPr lang="en-US" altLang="en-US" dirty="0"/>
          </a:p>
        </p:txBody>
      </p:sp>
    </p:spTree>
    <p:extLst>
      <p:ext uri="{BB962C8B-B14F-4D97-AF65-F5344CB8AC3E}">
        <p14:creationId xmlns:p14="http://schemas.microsoft.com/office/powerpoint/2010/main" val="87916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1FA6CF3-520B-9F6A-4A80-399DDDE0605A}"/>
              </a:ext>
            </a:extLst>
          </p:cNvPr>
          <p:cNvSpPr>
            <a:spLocks noGrp="1" noChangeArrowheads="1"/>
          </p:cNvSpPr>
          <p:nvPr>
            <p:ph type="ftr" sz="quarter" idx="10"/>
          </p:nvPr>
        </p:nvSpPr>
        <p:spPr>
          <a:ln/>
        </p:spPr>
        <p:txBody>
          <a:bodyPr/>
          <a:lstStyle>
            <a:lvl1pPr>
              <a:defRPr/>
            </a:lvl1pPr>
          </a:lstStyle>
          <a:p>
            <a:pPr>
              <a:defRPr/>
            </a:pPr>
            <a:r>
              <a:rPr lang="en-US"/>
              <a:t>Seminal Ideas and Controversies</a:t>
            </a:r>
          </a:p>
        </p:txBody>
      </p:sp>
      <p:sp>
        <p:nvSpPr>
          <p:cNvPr id="6" name="Rectangle 6">
            <a:extLst>
              <a:ext uri="{FF2B5EF4-FFF2-40B4-BE49-F238E27FC236}">
                <a16:creationId xmlns:a16="http://schemas.microsoft.com/office/drawing/2014/main" id="{DE6D176B-56E8-DE50-088F-E718597BD1B0}"/>
              </a:ext>
            </a:extLst>
          </p:cNvPr>
          <p:cNvSpPr>
            <a:spLocks noGrp="1" noChangeArrowheads="1"/>
          </p:cNvSpPr>
          <p:nvPr>
            <p:ph type="sldNum" sz="quarter" idx="11"/>
          </p:nvPr>
        </p:nvSpPr>
        <p:spPr>
          <a:ln/>
        </p:spPr>
        <p:txBody>
          <a:bodyPr/>
          <a:lstStyle>
            <a:lvl1pPr>
              <a:defRPr/>
            </a:lvl1pPr>
          </a:lstStyle>
          <a:p>
            <a:pPr>
              <a:defRPr/>
            </a:pPr>
            <a:fld id="{71A10241-70A2-4B9E-98D5-2A545DFFF0B0}" type="slidenum">
              <a:rPr lang="en-US" altLang="en-US"/>
              <a:pPr>
                <a:defRPr/>
              </a:pPr>
              <a:t>‹#›</a:t>
            </a:fld>
            <a:endParaRPr lang="en-US" altLang="en-US" dirty="0"/>
          </a:p>
        </p:txBody>
      </p:sp>
    </p:spTree>
    <p:extLst>
      <p:ext uri="{BB962C8B-B14F-4D97-AF65-F5344CB8AC3E}">
        <p14:creationId xmlns:p14="http://schemas.microsoft.com/office/powerpoint/2010/main" val="317838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A135E4DF-A82D-BCE5-366B-52EC367D7F69}"/>
              </a:ext>
            </a:extLst>
          </p:cNvPr>
          <p:cNvSpPr>
            <a:spLocks noGrp="1" noChangeArrowheads="1"/>
          </p:cNvSpPr>
          <p:nvPr>
            <p:ph type="ftr" sz="quarter" idx="10"/>
          </p:nvPr>
        </p:nvSpPr>
        <p:spPr>
          <a:ln/>
        </p:spPr>
        <p:txBody>
          <a:bodyPr/>
          <a:lstStyle>
            <a:lvl1pPr>
              <a:defRPr/>
            </a:lvl1pPr>
          </a:lstStyle>
          <a:p>
            <a:pPr>
              <a:defRPr/>
            </a:pPr>
            <a:r>
              <a:rPr lang="en-US"/>
              <a:t>Seminal Ideas and Controversies</a:t>
            </a:r>
          </a:p>
        </p:txBody>
      </p:sp>
      <p:sp>
        <p:nvSpPr>
          <p:cNvPr id="6" name="Rectangle 6">
            <a:extLst>
              <a:ext uri="{FF2B5EF4-FFF2-40B4-BE49-F238E27FC236}">
                <a16:creationId xmlns:a16="http://schemas.microsoft.com/office/drawing/2014/main" id="{8A40A184-1432-14C2-8375-E96E3C05E46A}"/>
              </a:ext>
            </a:extLst>
          </p:cNvPr>
          <p:cNvSpPr>
            <a:spLocks noGrp="1" noChangeArrowheads="1"/>
          </p:cNvSpPr>
          <p:nvPr>
            <p:ph type="sldNum" sz="quarter" idx="11"/>
          </p:nvPr>
        </p:nvSpPr>
        <p:spPr>
          <a:ln/>
        </p:spPr>
        <p:txBody>
          <a:bodyPr/>
          <a:lstStyle>
            <a:lvl1pPr>
              <a:defRPr/>
            </a:lvl1pPr>
          </a:lstStyle>
          <a:p>
            <a:pPr>
              <a:defRPr/>
            </a:pPr>
            <a:fld id="{607F97AC-9FBF-40DD-AE4E-54320E18F737}" type="slidenum">
              <a:rPr lang="en-US" altLang="en-US"/>
              <a:pPr>
                <a:defRPr/>
              </a:pPr>
              <a:t>‹#›</a:t>
            </a:fld>
            <a:endParaRPr lang="en-US" altLang="en-US" dirty="0"/>
          </a:p>
        </p:txBody>
      </p:sp>
    </p:spTree>
    <p:extLst>
      <p:ext uri="{BB962C8B-B14F-4D97-AF65-F5344CB8AC3E}">
        <p14:creationId xmlns:p14="http://schemas.microsoft.com/office/powerpoint/2010/main" val="180447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84A1EB2-FE21-83FA-9BEC-64310B7EFECB}"/>
              </a:ext>
            </a:extLst>
          </p:cNvPr>
          <p:cNvSpPr>
            <a:spLocks noGrp="1" noChangeArrowheads="1"/>
          </p:cNvSpPr>
          <p:nvPr>
            <p:ph type="title"/>
          </p:nvPr>
        </p:nvSpPr>
        <p:spPr bwMode="auto">
          <a:xfrm>
            <a:off x="685800" y="381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7DF5CD9-D860-3173-0AC5-EA5C726599DC}"/>
              </a:ext>
            </a:extLst>
          </p:cNvPr>
          <p:cNvSpPr>
            <a:spLocks noGrp="1" noChangeArrowheads="1"/>
          </p:cNvSpPr>
          <p:nvPr>
            <p:ph type="body" idx="1"/>
          </p:nvPr>
        </p:nvSpPr>
        <p:spPr bwMode="auto">
          <a:xfrm>
            <a:off x="685800" y="1219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A0123C38-C9EE-8ABB-42E2-3ECCDD189108}"/>
              </a:ext>
            </a:extLst>
          </p:cNvPr>
          <p:cNvSpPr>
            <a:spLocks noGrp="1" noChangeArrowheads="1"/>
          </p:cNvSpPr>
          <p:nvPr>
            <p:ph type="ftr" sz="quarter" idx="3"/>
          </p:nvPr>
        </p:nvSpPr>
        <p:spPr bwMode="auto">
          <a:xfrm>
            <a:off x="27432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00"/>
            </a:lvl1pPr>
          </a:lstStyle>
          <a:p>
            <a:pPr>
              <a:defRPr/>
            </a:pPr>
            <a:r>
              <a:rPr lang="en-US"/>
              <a:t>Seminal Ideas and Controversies</a:t>
            </a:r>
          </a:p>
        </p:txBody>
      </p:sp>
      <p:sp>
        <p:nvSpPr>
          <p:cNvPr id="1030" name="Rectangle 6">
            <a:extLst>
              <a:ext uri="{FF2B5EF4-FFF2-40B4-BE49-F238E27FC236}">
                <a16:creationId xmlns:a16="http://schemas.microsoft.com/office/drawing/2014/main" id="{576B1C09-CEEA-1843-ECDD-19628D4816D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34D0AA0-6982-4D94-9C11-3EF862F6B43A}" type="slidenum">
              <a:rPr lang="en-US" altLang="en-US"/>
              <a:pPr>
                <a:defRPr/>
              </a:pPr>
              <a:t>‹#›</a:t>
            </a:fld>
            <a:endParaRPr lang="en-US" altLang="en-US" dirty="0"/>
          </a:p>
        </p:txBody>
      </p:sp>
      <p:sp>
        <p:nvSpPr>
          <p:cNvPr id="2" name="Rectangle 9">
            <a:extLst>
              <a:ext uri="{FF2B5EF4-FFF2-40B4-BE49-F238E27FC236}">
                <a16:creationId xmlns:a16="http://schemas.microsoft.com/office/drawing/2014/main" id="{C1CC6B13-39AA-D889-1A89-5842EE0EE380}"/>
              </a:ext>
            </a:extLst>
          </p:cNvPr>
          <p:cNvSpPr>
            <a:spLocks noChangeArrowheads="1"/>
          </p:cNvSpPr>
          <p:nvPr userDrawn="1"/>
        </p:nvSpPr>
        <p:spPr bwMode="auto">
          <a:xfrm>
            <a:off x="0" y="900113"/>
            <a:ext cx="9144000" cy="0"/>
          </a:xfrm>
          <a:prstGeom prst="rect">
            <a:avLst/>
          </a:prstGeom>
          <a:noFill/>
          <a:ln>
            <a:noFill/>
          </a:ln>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dirty="0"/>
          </a:p>
        </p:txBody>
      </p:sp>
      <p:sp>
        <p:nvSpPr>
          <p:cNvPr id="1031" name="Rectangle 11">
            <a:extLst>
              <a:ext uri="{FF2B5EF4-FFF2-40B4-BE49-F238E27FC236}">
                <a16:creationId xmlns:a16="http://schemas.microsoft.com/office/drawing/2014/main" id="{00283092-D897-0BF6-FCBA-83708E877455}"/>
              </a:ext>
            </a:extLst>
          </p:cNvPr>
          <p:cNvSpPr>
            <a:spLocks noChangeArrowheads="1"/>
          </p:cNvSpPr>
          <p:nvPr userDrawn="1"/>
        </p:nvSpPr>
        <p:spPr bwMode="auto">
          <a:xfrm>
            <a:off x="0" y="900113"/>
            <a:ext cx="9144000" cy="0"/>
          </a:xfrm>
          <a:prstGeom prst="rect">
            <a:avLst/>
          </a:prstGeom>
          <a:noFill/>
          <a:ln>
            <a:noFill/>
          </a:ln>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97C811F-414C-CC2A-F85F-7D70B94BBA3C}"/>
              </a:ext>
            </a:extLst>
          </p:cNvPr>
          <p:cNvSpPr>
            <a:spLocks noGrp="1" noChangeArrowheads="1"/>
          </p:cNvSpPr>
          <p:nvPr>
            <p:ph type="ctrTitle"/>
          </p:nvPr>
        </p:nvSpPr>
        <p:spPr>
          <a:xfrm>
            <a:off x="685800" y="1752600"/>
            <a:ext cx="7772400" cy="1676400"/>
          </a:xfrm>
        </p:spPr>
        <p:txBody>
          <a:bodyPr/>
          <a:lstStyle/>
          <a:p>
            <a:r>
              <a:rPr lang="en-US" altLang="en-US">
                <a:solidFill>
                  <a:schemeClr val="tx1"/>
                </a:solidFill>
                <a:cs typeface="Times New Roman" panose="02020603050405020304" pitchFamily="18" charset="0"/>
              </a:rPr>
              <a:t>Seminal Ideas and Controversies in Statistics</a:t>
            </a:r>
            <a:endParaRPr lang="en-US" altLang="en-US" sz="4000">
              <a:solidFill>
                <a:schemeClr val="tx1"/>
              </a:solidFill>
              <a:cs typeface="Times New Roman" panose="02020603050405020304" pitchFamily="18" charset="0"/>
            </a:endParaRPr>
          </a:p>
        </p:txBody>
      </p:sp>
      <p:sp>
        <p:nvSpPr>
          <p:cNvPr id="5123" name="Rectangle 3">
            <a:extLst>
              <a:ext uri="{FF2B5EF4-FFF2-40B4-BE49-F238E27FC236}">
                <a16:creationId xmlns:a16="http://schemas.microsoft.com/office/drawing/2014/main" id="{14209108-ED15-6FAC-0D0B-B3865F568F89}"/>
              </a:ext>
            </a:extLst>
          </p:cNvPr>
          <p:cNvSpPr>
            <a:spLocks noGrp="1" noChangeArrowheads="1"/>
          </p:cNvSpPr>
          <p:nvPr>
            <p:ph type="subTitle" idx="1"/>
          </p:nvPr>
        </p:nvSpPr>
        <p:spPr>
          <a:xfrm>
            <a:off x="1371600" y="3657600"/>
            <a:ext cx="6400800" cy="1981200"/>
          </a:xfrm>
        </p:spPr>
        <p:txBody>
          <a:bodyPr/>
          <a:lstStyle/>
          <a:p>
            <a:r>
              <a:rPr lang="en-US" altLang="en-US" sz="3600">
                <a:cs typeface="Times New Roman" panose="02020603050405020304" pitchFamily="18" charset="0"/>
              </a:rPr>
              <a:t>Rod Little</a:t>
            </a:r>
          </a:p>
          <a:p>
            <a:r>
              <a:rPr lang="en-US" altLang="en-US" sz="3600">
                <a:solidFill>
                  <a:srgbClr val="0033CC"/>
                </a:solidFill>
                <a:cs typeface="Times New Roman" panose="02020603050405020304" pitchFamily="18" charset="0"/>
              </a:rPr>
              <a:t> </a:t>
            </a:r>
            <a:endParaRPr lang="en-US" altLang="en-US" sz="3600">
              <a:solidFill>
                <a:srgbClr val="0033CC"/>
              </a:solidFill>
            </a:endParaRPr>
          </a:p>
        </p:txBody>
      </p:sp>
      <p:pic>
        <p:nvPicPr>
          <p:cNvPr id="5124" name="Picture 4" descr="wordmark">
            <a:extLst>
              <a:ext uri="{FF2B5EF4-FFF2-40B4-BE49-F238E27FC236}">
                <a16:creationId xmlns:a16="http://schemas.microsoft.com/office/drawing/2014/main" id="{B94C39BD-1647-E677-E3DE-2B7721790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25975"/>
            <a:ext cx="601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3453E8B-64F6-63DC-FBEE-15427075453D}"/>
              </a:ext>
            </a:extLst>
          </p:cNvPr>
          <p:cNvSpPr>
            <a:spLocks noGrp="1" noChangeArrowheads="1"/>
          </p:cNvSpPr>
          <p:nvPr>
            <p:ph type="title"/>
          </p:nvPr>
        </p:nvSpPr>
        <p:spPr/>
        <p:txBody>
          <a:bodyPr/>
          <a:lstStyle/>
          <a:p>
            <a:r>
              <a:rPr lang="en-US" altLang="en-US" sz="3600"/>
              <a:t>ML is </a:t>
            </a:r>
            <a:r>
              <a:rPr lang="en-US" altLang="en-US" sz="3600" u="sng"/>
              <a:t>m</a:t>
            </a:r>
            <a:r>
              <a:rPr lang="en-US" altLang="en-US" sz="3600"/>
              <a:t>arvellous, but Bayes is </a:t>
            </a:r>
            <a:r>
              <a:rPr lang="en-US" altLang="en-US" sz="3600" u="sng"/>
              <a:t>b</a:t>
            </a:r>
            <a:r>
              <a:rPr lang="en-US" altLang="en-US" sz="3600"/>
              <a:t>etter!</a:t>
            </a:r>
          </a:p>
        </p:txBody>
      </p:sp>
      <p:sp>
        <p:nvSpPr>
          <p:cNvPr id="14339" name="Content Placeholder 2">
            <a:extLst>
              <a:ext uri="{FF2B5EF4-FFF2-40B4-BE49-F238E27FC236}">
                <a16:creationId xmlns:a16="http://schemas.microsoft.com/office/drawing/2014/main" id="{D6BB5507-E889-B057-E1CE-7F8BF3739BEA}"/>
              </a:ext>
            </a:extLst>
          </p:cNvPr>
          <p:cNvSpPr>
            <a:spLocks noGrp="1" noChangeArrowheads="1"/>
          </p:cNvSpPr>
          <p:nvPr>
            <p:ph idx="1"/>
          </p:nvPr>
        </p:nvSpPr>
        <p:spPr>
          <a:xfrm>
            <a:off x="685800" y="1219200"/>
            <a:ext cx="8077200" cy="4876800"/>
          </a:xfrm>
        </p:spPr>
        <p:txBody>
          <a:bodyPr/>
          <a:lstStyle/>
          <a:p>
            <a:r>
              <a:rPr lang="en-US" altLang="en-US" dirty="0"/>
              <a:t>The theory of ML assumes large samples, and Bayesian inference under suitable priors is better than ML in small samples:</a:t>
            </a:r>
          </a:p>
          <a:p>
            <a:pPr lvl="1"/>
            <a:r>
              <a:rPr lang="en-US" altLang="en-US" dirty="0"/>
              <a:t>Bayes under Jeffreys’ priors yield degrees of freedom and student t corrections for normal models, and improve on the standard Wald confidence intervals for proportions</a:t>
            </a:r>
          </a:p>
          <a:p>
            <a:pPr lvl="1"/>
            <a:r>
              <a:rPr lang="en-US" altLang="en-US" dirty="0"/>
              <a:t>For the Fisher-Behrens problem, namely inference for the difference in means in two independent normal samples with different variances, Ghosh and Kim’s (2001 </a:t>
            </a:r>
            <a:r>
              <a:rPr lang="en-US" altLang="en-US" i="1" dirty="0"/>
              <a:t>Can. J. Statist.</a:t>
            </a:r>
            <a:r>
              <a:rPr lang="en-US" altLang="en-US" dirty="0"/>
              <a:t>) Bayesian model yields better frequentist answers than the usual approaches proposed by Fisher and Welch, and should be applied more often (see Chapter 4)</a:t>
            </a:r>
          </a:p>
          <a:p>
            <a:pPr lvl="1"/>
            <a:endParaRPr lang="en-US" altLang="en-US" dirty="0"/>
          </a:p>
        </p:txBody>
      </p:sp>
      <p:sp>
        <p:nvSpPr>
          <p:cNvPr id="14341" name="Slide Number Placeholder 4">
            <a:extLst>
              <a:ext uri="{FF2B5EF4-FFF2-40B4-BE49-F238E27FC236}">
                <a16:creationId xmlns:a16="http://schemas.microsoft.com/office/drawing/2014/main" id="{254F3438-38F8-0C37-8A59-8A0CCA43717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7EF9F1-EF9E-4971-B906-08D8CC1B898D}" type="slidenum">
              <a:rPr lang="en-US" altLang="en-US" sz="1400" smtClean="0"/>
              <a:pPr>
                <a:spcBef>
                  <a:spcPct val="0"/>
                </a:spcBef>
                <a:buFontTx/>
                <a:buNone/>
              </a:pPr>
              <a:t>10</a:t>
            </a:fld>
            <a:endParaRPr lang="en-US" altLang="en-US" sz="1400"/>
          </a:p>
        </p:txBody>
      </p:sp>
      <p:sp>
        <p:nvSpPr>
          <p:cNvPr id="2" name="Footer Placeholder 1">
            <a:extLst>
              <a:ext uri="{FF2B5EF4-FFF2-40B4-BE49-F238E27FC236}">
                <a16:creationId xmlns:a16="http://schemas.microsoft.com/office/drawing/2014/main" id="{3E397798-FE19-334B-1AF5-824775D98813}"/>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DC476A8-F1F2-1287-C228-242282EC0225}"/>
              </a:ext>
            </a:extLst>
          </p:cNvPr>
          <p:cNvSpPr>
            <a:spLocks noGrp="1" noChangeArrowheads="1"/>
          </p:cNvSpPr>
          <p:nvPr>
            <p:ph type="title"/>
          </p:nvPr>
        </p:nvSpPr>
        <p:spPr/>
        <p:txBody>
          <a:bodyPr/>
          <a:lstStyle/>
          <a:p>
            <a:r>
              <a:rPr lang="en-US" altLang="en-US" sz="3600"/>
              <a:t>ML is marvellous, but Bayes is better!</a:t>
            </a:r>
          </a:p>
        </p:txBody>
      </p:sp>
      <p:sp>
        <p:nvSpPr>
          <p:cNvPr id="15363" name="Content Placeholder 2">
            <a:extLst>
              <a:ext uri="{FF2B5EF4-FFF2-40B4-BE49-F238E27FC236}">
                <a16:creationId xmlns:a16="http://schemas.microsoft.com/office/drawing/2014/main" id="{6F4021DA-9A3E-0B6D-9080-C8B8A4338841}"/>
              </a:ext>
            </a:extLst>
          </p:cNvPr>
          <p:cNvSpPr>
            <a:spLocks noGrp="1" noChangeArrowheads="1"/>
          </p:cNvSpPr>
          <p:nvPr>
            <p:ph idx="1"/>
          </p:nvPr>
        </p:nvSpPr>
        <p:spPr>
          <a:xfrm>
            <a:off x="685800" y="1219200"/>
            <a:ext cx="8077200" cy="4876800"/>
          </a:xfrm>
        </p:spPr>
        <p:txBody>
          <a:bodyPr/>
          <a:lstStyle/>
          <a:p>
            <a:r>
              <a:rPr lang="en-US" altLang="en-US" sz="2400"/>
              <a:t>The inclusion of a proper prior distribution increases modeling flexibility</a:t>
            </a:r>
          </a:p>
          <a:p>
            <a:r>
              <a:rPr lang="en-US" altLang="en-US" sz="2400"/>
              <a:t>Adding a suitable proper prior distribution can improve inferences for problems with a large number of parameters and a relatively small sample size.</a:t>
            </a:r>
          </a:p>
          <a:p>
            <a:r>
              <a:rPr lang="en-US" altLang="en-US" sz="2400"/>
              <a:t>See for example, empirical Bayes shrinkage (Chapter 7) or the ridge prior for multiple regression (Chapter 8)</a:t>
            </a:r>
          </a:p>
          <a:p>
            <a:r>
              <a:rPr lang="en-US" altLang="en-US" sz="2400"/>
              <a:t>These modifications improve small sample inferences, but do not affect the properties of Bayes inferences in large samples, which parallel those of ML</a:t>
            </a:r>
          </a:p>
        </p:txBody>
      </p:sp>
      <p:sp>
        <p:nvSpPr>
          <p:cNvPr id="15365" name="Slide Number Placeholder 4">
            <a:extLst>
              <a:ext uri="{FF2B5EF4-FFF2-40B4-BE49-F238E27FC236}">
                <a16:creationId xmlns:a16="http://schemas.microsoft.com/office/drawing/2014/main" id="{6F859E41-5DB1-B03C-4750-BEB397CDB1C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5736918-45D4-4909-9CC9-141DA467275E}" type="slidenum">
              <a:rPr lang="en-US" altLang="en-US" sz="1400" smtClean="0"/>
              <a:pPr>
                <a:spcBef>
                  <a:spcPct val="0"/>
                </a:spcBef>
                <a:buFontTx/>
                <a:buNone/>
              </a:pPr>
              <a:t>11</a:t>
            </a:fld>
            <a:endParaRPr lang="en-US" altLang="en-US" sz="1400"/>
          </a:p>
        </p:txBody>
      </p:sp>
      <p:sp>
        <p:nvSpPr>
          <p:cNvPr id="2" name="Footer Placeholder 1">
            <a:extLst>
              <a:ext uri="{FF2B5EF4-FFF2-40B4-BE49-F238E27FC236}">
                <a16:creationId xmlns:a16="http://schemas.microsoft.com/office/drawing/2014/main" id="{1D4447D8-42DF-7E2E-99E5-F6C840027DD0}"/>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C0475D4-6773-880C-228B-4A2C1C078FC2}"/>
              </a:ext>
            </a:extLst>
          </p:cNvPr>
          <p:cNvSpPr>
            <a:spLocks noGrp="1" noChangeArrowheads="1"/>
          </p:cNvSpPr>
          <p:nvPr>
            <p:ph type="title"/>
          </p:nvPr>
        </p:nvSpPr>
        <p:spPr>
          <a:xfrm>
            <a:off x="685800" y="152400"/>
            <a:ext cx="7772400" cy="762000"/>
          </a:xfrm>
        </p:spPr>
        <p:txBody>
          <a:bodyPr/>
          <a:lstStyle/>
          <a:p>
            <a:r>
              <a:rPr lang="en-US" altLang="en-US"/>
              <a:t>GEE for longitudinal data</a:t>
            </a:r>
          </a:p>
        </p:txBody>
      </p:sp>
      <p:sp>
        <p:nvSpPr>
          <p:cNvPr id="4099" name="Content Placeholder 2">
            <a:extLst>
              <a:ext uri="{FF2B5EF4-FFF2-40B4-BE49-F238E27FC236}">
                <a16:creationId xmlns:a16="http://schemas.microsoft.com/office/drawing/2014/main" id="{7A1F161F-ED01-236D-82C3-C6AB10B03CAC}"/>
              </a:ext>
            </a:extLst>
          </p:cNvPr>
          <p:cNvSpPr>
            <a:spLocks noGrp="1" noChangeArrowheads="1"/>
          </p:cNvSpPr>
          <p:nvPr>
            <p:ph idx="1"/>
          </p:nvPr>
        </p:nvSpPr>
        <p:spPr>
          <a:xfrm>
            <a:off x="457200" y="914400"/>
            <a:ext cx="8382000" cy="5181600"/>
          </a:xfrm>
        </p:spPr>
        <p:txBody>
          <a:bodyPr/>
          <a:lstStyle/>
          <a:p>
            <a:pPr>
              <a:defRPr/>
            </a:pPr>
            <a:r>
              <a:rPr lang="en-US" altLang="en-US" sz="2600" dirty="0"/>
              <a:t>ML inference for two particularly useful classes of models was available in widely-distributed software in the 1980’s:</a:t>
            </a:r>
          </a:p>
          <a:p>
            <a:pPr lvl="1">
              <a:defRPr/>
            </a:pPr>
            <a:r>
              <a:rPr lang="en-US" altLang="en-US" sz="2200" dirty="0"/>
              <a:t>Normal model for repeated measures </a:t>
            </a:r>
          </a:p>
          <a:p>
            <a:pPr lvl="1">
              <a:defRPr/>
            </a:pPr>
            <a:endParaRPr lang="en-US" altLang="en-US" sz="2200" dirty="0"/>
          </a:p>
          <a:p>
            <a:pPr lvl="1">
              <a:defRPr/>
            </a:pPr>
            <a:r>
              <a:rPr lang="en-US" altLang="en-US" sz="2200" dirty="0"/>
              <a:t>Generalized linear models (GLIM, e.g. Baker and </a:t>
            </a:r>
            <a:r>
              <a:rPr lang="en-US" altLang="en-US" sz="2200" dirty="0" err="1"/>
              <a:t>Nelder</a:t>
            </a:r>
            <a:r>
              <a:rPr lang="en-US" altLang="en-US" sz="2200" dirty="0"/>
              <a:t> 1978) extensions of normal linear models for  non-normal independent data.</a:t>
            </a:r>
          </a:p>
          <a:p>
            <a:pPr lvl="1">
              <a:defRPr/>
            </a:pPr>
            <a:endParaRPr lang="en-US" altLang="en-US" sz="2200" dirty="0"/>
          </a:p>
          <a:p>
            <a:pPr lvl="1">
              <a:defRPr/>
            </a:pPr>
            <a:r>
              <a:rPr lang="en-US" altLang="en-US" sz="2200" dirty="0"/>
              <a:t>ML for non-normal (e.g. binary, count) repeated-measures data was limited to particular cases.</a:t>
            </a:r>
          </a:p>
          <a:p>
            <a:pPr>
              <a:defRPr/>
            </a:pPr>
            <a:r>
              <a:rPr lang="en-US" altLang="en-US" sz="2600" dirty="0"/>
              <a:t>Liang and </a:t>
            </a:r>
            <a:r>
              <a:rPr lang="en-US" altLang="en-US" sz="2600" dirty="0" err="1"/>
              <a:t>Zeger</a:t>
            </a:r>
            <a:r>
              <a:rPr lang="en-US" altLang="en-US" sz="2600" dirty="0"/>
              <a:t> (1986) described a useful extension of the GLIM system to non-normal repeated-measures data</a:t>
            </a:r>
          </a:p>
          <a:p>
            <a:pPr lvl="1">
              <a:defRPr/>
            </a:pPr>
            <a:r>
              <a:rPr lang="en-US" altLang="en-US" sz="2200" dirty="0"/>
              <a:t>Estimation by Generalized Estimating Equations (GEE) not ML. </a:t>
            </a:r>
          </a:p>
          <a:p>
            <a:pPr marL="457200" lvl="1" indent="0">
              <a:buFontTx/>
              <a:buNone/>
              <a:defRPr/>
            </a:pPr>
            <a:endParaRPr lang="en-US" altLang="en-US" dirty="0"/>
          </a:p>
        </p:txBody>
      </p:sp>
      <p:sp>
        <p:nvSpPr>
          <p:cNvPr id="16389" name="Slide Number Placeholder 4">
            <a:extLst>
              <a:ext uri="{FF2B5EF4-FFF2-40B4-BE49-F238E27FC236}">
                <a16:creationId xmlns:a16="http://schemas.microsoft.com/office/drawing/2014/main" id="{220BA801-9CE1-772B-2565-D774D8770BD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E618BDB-BE36-4482-9EB5-CD9A1C4584E6}" type="slidenum">
              <a:rPr lang="en-US" altLang="en-US" sz="1400" smtClean="0"/>
              <a:pPr>
                <a:spcBef>
                  <a:spcPct val="0"/>
                </a:spcBef>
                <a:buFontTx/>
                <a:buNone/>
              </a:pPr>
              <a:t>12</a:t>
            </a:fld>
            <a:endParaRPr lang="en-US" altLang="en-US" sz="1400"/>
          </a:p>
        </p:txBody>
      </p:sp>
      <p:graphicFrame>
        <p:nvGraphicFramePr>
          <p:cNvPr id="16390" name="Object 1">
            <a:extLst>
              <a:ext uri="{FF2B5EF4-FFF2-40B4-BE49-F238E27FC236}">
                <a16:creationId xmlns:a16="http://schemas.microsoft.com/office/drawing/2014/main" id="{2D1B15AC-F4D2-6849-1817-E1CB70E247EF}"/>
              </a:ext>
            </a:extLst>
          </p:cNvPr>
          <p:cNvGraphicFramePr>
            <a:graphicFrameLocks noChangeAspect="1"/>
          </p:cNvGraphicFramePr>
          <p:nvPr/>
        </p:nvGraphicFramePr>
        <p:xfrm>
          <a:off x="2311400" y="2141538"/>
          <a:ext cx="3683000" cy="393700"/>
        </p:xfrm>
        <a:graphic>
          <a:graphicData uri="http://schemas.openxmlformats.org/presentationml/2006/ole">
            <mc:AlternateContent xmlns:mc="http://schemas.openxmlformats.org/markup-compatibility/2006">
              <mc:Choice xmlns:v="urn:schemas-microsoft-com:vml" Requires="v">
                <p:oleObj name="Equation" r:id="rId3" imgW="3683000" imgH="393700" progId="Equation.DSMT4">
                  <p:embed/>
                </p:oleObj>
              </mc:Choice>
              <mc:Fallback>
                <p:oleObj name="Equation" r:id="rId3" imgW="36830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400" y="2141538"/>
                        <a:ext cx="3683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1" name="Object 2">
            <a:extLst>
              <a:ext uri="{FF2B5EF4-FFF2-40B4-BE49-F238E27FC236}">
                <a16:creationId xmlns:a16="http://schemas.microsoft.com/office/drawing/2014/main" id="{A8E0036D-A162-98CE-8572-B937F90E3B19}"/>
              </a:ext>
            </a:extLst>
          </p:cNvPr>
          <p:cNvGraphicFramePr>
            <a:graphicFrameLocks noChangeAspect="1"/>
          </p:cNvGraphicFramePr>
          <p:nvPr/>
        </p:nvGraphicFramePr>
        <p:xfrm>
          <a:off x="2089150" y="3505200"/>
          <a:ext cx="4965700" cy="495300"/>
        </p:xfrm>
        <a:graphic>
          <a:graphicData uri="http://schemas.openxmlformats.org/presentationml/2006/ole">
            <mc:AlternateContent xmlns:mc="http://schemas.openxmlformats.org/markup-compatibility/2006">
              <mc:Choice xmlns:v="urn:schemas-microsoft-com:vml" Requires="v">
                <p:oleObj name="Equation" r:id="rId5" imgW="4965700" imgH="495300" progId="Equation.DSMT4">
                  <p:embed/>
                </p:oleObj>
              </mc:Choice>
              <mc:Fallback>
                <p:oleObj name="Equation" r:id="rId5" imgW="4965700" imgH="4953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9150" y="3505200"/>
                        <a:ext cx="4965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2" name="Object 3">
            <a:extLst>
              <a:ext uri="{FF2B5EF4-FFF2-40B4-BE49-F238E27FC236}">
                <a16:creationId xmlns:a16="http://schemas.microsoft.com/office/drawing/2014/main" id="{5F6666E0-B677-9EF5-DA17-109C0ECE2754}"/>
              </a:ext>
            </a:extLst>
          </p:cNvPr>
          <p:cNvGraphicFramePr>
            <a:graphicFrameLocks noChangeAspect="1"/>
          </p:cNvGraphicFramePr>
          <p:nvPr/>
        </p:nvGraphicFramePr>
        <p:xfrm>
          <a:off x="5519738" y="1838325"/>
          <a:ext cx="1714500" cy="342900"/>
        </p:xfrm>
        <a:graphic>
          <a:graphicData uri="http://schemas.openxmlformats.org/presentationml/2006/ole">
            <mc:AlternateContent xmlns:mc="http://schemas.openxmlformats.org/markup-compatibility/2006">
              <mc:Choice xmlns:v="urn:schemas-microsoft-com:vml" Requires="v">
                <p:oleObj name="Equation" r:id="rId7" imgW="1714500" imgH="342900" progId="Equation.DSMT4">
                  <p:embed/>
                </p:oleObj>
              </mc:Choice>
              <mc:Fallback>
                <p:oleObj name="Equation" r:id="rId7" imgW="1714500" imgH="3429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9738" y="1838325"/>
                        <a:ext cx="1714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7329D94F-F3B4-78FF-3A1D-4E530FBE4C88}"/>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9E783D1-BEA7-4F4F-8453-D600DBC1BE2B}"/>
              </a:ext>
            </a:extLst>
          </p:cNvPr>
          <p:cNvSpPr>
            <a:spLocks noGrp="1" noChangeArrowheads="1"/>
          </p:cNvSpPr>
          <p:nvPr>
            <p:ph type="title"/>
          </p:nvPr>
        </p:nvSpPr>
        <p:spPr>
          <a:xfrm>
            <a:off x="685800" y="152400"/>
            <a:ext cx="7772400" cy="762000"/>
          </a:xfrm>
        </p:spPr>
        <p:txBody>
          <a:bodyPr/>
          <a:lstStyle/>
          <a:p>
            <a:r>
              <a:rPr lang="en-US" altLang="en-US"/>
              <a:t>Robustness property</a:t>
            </a:r>
          </a:p>
        </p:txBody>
      </p:sp>
      <p:sp>
        <p:nvSpPr>
          <p:cNvPr id="18435" name="Content Placeholder 2">
            <a:extLst>
              <a:ext uri="{FF2B5EF4-FFF2-40B4-BE49-F238E27FC236}">
                <a16:creationId xmlns:a16="http://schemas.microsoft.com/office/drawing/2014/main" id="{D0DCF0B3-52DF-B9FB-A28C-CC4A823AFC9F}"/>
              </a:ext>
            </a:extLst>
          </p:cNvPr>
          <p:cNvSpPr>
            <a:spLocks noGrp="1" noChangeArrowheads="1"/>
          </p:cNvSpPr>
          <p:nvPr>
            <p:ph idx="1"/>
          </p:nvPr>
        </p:nvSpPr>
        <p:spPr>
          <a:xfrm>
            <a:off x="685800" y="914400"/>
            <a:ext cx="7772400" cy="5181600"/>
          </a:xfrm>
        </p:spPr>
        <p:txBody>
          <a:bodyPr/>
          <a:lstStyle/>
          <a:p>
            <a:r>
              <a:rPr lang="en-US" altLang="en-US" sz="2400" dirty="0"/>
              <a:t>Ignoring dependence and simply assuming </a:t>
            </a:r>
            <a:r>
              <a:rPr lang="en-US" altLang="en-US" sz="2400" dirty="0" err="1"/>
              <a:t>iid</a:t>
            </a:r>
            <a:r>
              <a:rPr lang="en-US" altLang="en-US" sz="2400" dirty="0"/>
              <a:t> residuals leads to consistent estimates, and </a:t>
            </a:r>
            <a:r>
              <a:rPr lang="en-US" altLang="en-US" sz="2400" dirty="0" err="1"/>
              <a:t>se’s</a:t>
            </a:r>
            <a:r>
              <a:rPr lang="en-US" altLang="en-US" sz="2400" dirty="0"/>
              <a:t> can still be computed by (for example) applying the bootstrap to whole cases (not just the individual repeated measures)</a:t>
            </a:r>
          </a:p>
          <a:p>
            <a:r>
              <a:rPr lang="en-US" altLang="en-US" sz="2400" dirty="0"/>
              <a:t>Liang and </a:t>
            </a:r>
            <a:r>
              <a:rPr lang="en-US" altLang="en-US" sz="2400" dirty="0" err="1"/>
              <a:t>Zeger</a:t>
            </a:r>
            <a:r>
              <a:rPr lang="en-US" altLang="en-US" sz="2400" dirty="0"/>
              <a:t> point out that estimating under a </a:t>
            </a:r>
            <a:r>
              <a:rPr lang="en-US" altLang="en-US" sz="2400" u="sng" dirty="0"/>
              <a:t>working covariance structure</a:t>
            </a:r>
            <a:r>
              <a:rPr lang="en-US" altLang="en-US" sz="2400" dirty="0"/>
              <a:t> can increase efficiency of estimates</a:t>
            </a:r>
          </a:p>
          <a:p>
            <a:r>
              <a:rPr lang="en-US" altLang="en-US" sz="2400" dirty="0"/>
              <a:t>Their method has a form of </a:t>
            </a:r>
            <a:r>
              <a:rPr lang="en-US" altLang="en-US" sz="2400" u="sng" dirty="0"/>
              <a:t>robustness</a:t>
            </a:r>
            <a:r>
              <a:rPr lang="en-US" altLang="en-US" sz="2400" dirty="0"/>
              <a:t>, in that the working covariance structure does not have to be correctly specified to get valid estimates, and estimates of uncertainty</a:t>
            </a:r>
          </a:p>
        </p:txBody>
      </p:sp>
      <p:sp>
        <p:nvSpPr>
          <p:cNvPr id="18437" name="Slide Number Placeholder 4">
            <a:extLst>
              <a:ext uri="{FF2B5EF4-FFF2-40B4-BE49-F238E27FC236}">
                <a16:creationId xmlns:a16="http://schemas.microsoft.com/office/drawing/2014/main" id="{F3E330E9-ACB9-3164-8164-511BA85BB3A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11B1DD1-BE2A-42EC-9B8C-EE35CEA2B560}" type="slidenum">
              <a:rPr lang="en-US" altLang="en-US" sz="1400" smtClean="0"/>
              <a:pPr>
                <a:spcBef>
                  <a:spcPct val="0"/>
                </a:spcBef>
                <a:buFontTx/>
                <a:buNone/>
              </a:pPr>
              <a:t>13</a:t>
            </a:fld>
            <a:endParaRPr lang="en-US" altLang="en-US" sz="1400"/>
          </a:p>
        </p:txBody>
      </p:sp>
      <p:sp>
        <p:nvSpPr>
          <p:cNvPr id="2" name="Footer Placeholder 1">
            <a:extLst>
              <a:ext uri="{FF2B5EF4-FFF2-40B4-BE49-F238E27FC236}">
                <a16:creationId xmlns:a16="http://schemas.microsoft.com/office/drawing/2014/main" id="{03DBACE1-ABA4-DC05-23EB-CF50158C4774}"/>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94C3263-C5A4-4783-0D6F-F0EF996C11D3}"/>
              </a:ext>
            </a:extLst>
          </p:cNvPr>
          <p:cNvSpPr>
            <a:spLocks noGrp="1" noChangeArrowheads="1"/>
          </p:cNvSpPr>
          <p:nvPr>
            <p:ph type="title"/>
          </p:nvPr>
        </p:nvSpPr>
        <p:spPr>
          <a:xfrm>
            <a:off x="685800" y="152400"/>
            <a:ext cx="7772400" cy="762000"/>
          </a:xfrm>
        </p:spPr>
        <p:txBody>
          <a:bodyPr/>
          <a:lstStyle/>
          <a:p>
            <a:r>
              <a:rPr lang="en-US" altLang="en-US"/>
              <a:t>Liang and Zeger (1986)</a:t>
            </a:r>
          </a:p>
        </p:txBody>
      </p:sp>
      <p:sp>
        <p:nvSpPr>
          <p:cNvPr id="20483" name="Content Placeholder 2">
            <a:extLst>
              <a:ext uri="{FF2B5EF4-FFF2-40B4-BE49-F238E27FC236}">
                <a16:creationId xmlns:a16="http://schemas.microsoft.com/office/drawing/2014/main" id="{9876A9B7-E46D-39AE-2D47-7E96D514FAAA}"/>
              </a:ext>
            </a:extLst>
          </p:cNvPr>
          <p:cNvSpPr>
            <a:spLocks noGrp="1" noChangeArrowheads="1"/>
          </p:cNvSpPr>
          <p:nvPr>
            <p:ph idx="1"/>
          </p:nvPr>
        </p:nvSpPr>
        <p:spPr>
          <a:xfrm>
            <a:off x="685800" y="914400"/>
            <a:ext cx="7772400" cy="5181600"/>
          </a:xfrm>
        </p:spPr>
        <p:txBody>
          <a:bodyPr/>
          <a:lstStyle/>
          <a:p>
            <a:r>
              <a:rPr lang="en-US" altLang="en-US" sz="2600" dirty="0"/>
              <a:t>With increased computing power, we now have ML and Bayesian methods for correlated normal data, through generalized linear mixed models (GLMM, e.g. PROC MLMIXED in SAS).</a:t>
            </a:r>
          </a:p>
          <a:p>
            <a:r>
              <a:rPr lang="en-US" altLang="en-US" sz="2600" dirty="0"/>
              <a:t>These approaches make more explicit distributional assumptions, but have some advantages, e.g.</a:t>
            </a:r>
          </a:p>
          <a:p>
            <a:pPr lvl="1"/>
            <a:r>
              <a:rPr lang="en-US" altLang="en-US" sz="2200" dirty="0"/>
              <a:t>do not assume missing data are missing completely at random (though </a:t>
            </a:r>
            <a:r>
              <a:rPr lang="en-US" altLang="en-US" sz="2200" u="sng" dirty="0"/>
              <a:t>weighted GEE</a:t>
            </a:r>
            <a:r>
              <a:rPr lang="en-US" altLang="en-US" sz="2200" dirty="0"/>
              <a:t> also relaxes this assumption</a:t>
            </a:r>
          </a:p>
          <a:p>
            <a:pPr lvl="1"/>
            <a:r>
              <a:rPr lang="en-US" altLang="en-US" sz="2200" dirty="0"/>
              <a:t>Bayes propagates error better in small samples – GEE is basically asymptotic. </a:t>
            </a:r>
          </a:p>
          <a:p>
            <a:pPr lvl="1"/>
            <a:r>
              <a:rPr lang="en-US" altLang="en-US" sz="2200" dirty="0"/>
              <a:t>GLMM’s have more potential problems with misspecification (Hubbard et al. 2010 </a:t>
            </a:r>
            <a:r>
              <a:rPr lang="en-US" altLang="en-US" sz="2200" i="1" dirty="0"/>
              <a:t>Epidemiology</a:t>
            </a:r>
            <a:r>
              <a:rPr lang="en-US" altLang="en-US" sz="2200" dirty="0"/>
              <a:t>)</a:t>
            </a:r>
          </a:p>
        </p:txBody>
      </p:sp>
      <p:sp>
        <p:nvSpPr>
          <p:cNvPr id="20485" name="Slide Number Placeholder 4">
            <a:extLst>
              <a:ext uri="{FF2B5EF4-FFF2-40B4-BE49-F238E27FC236}">
                <a16:creationId xmlns:a16="http://schemas.microsoft.com/office/drawing/2014/main" id="{0C93BDCA-0314-BC8C-8E26-E88D0CA7EA0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EF3BE6A-8006-4170-93E0-D6E92B699CC8}" type="slidenum">
              <a:rPr lang="en-US" altLang="en-US" sz="1400" smtClean="0"/>
              <a:pPr>
                <a:spcBef>
                  <a:spcPct val="0"/>
                </a:spcBef>
                <a:buFontTx/>
                <a:buNone/>
              </a:pPr>
              <a:t>14</a:t>
            </a:fld>
            <a:endParaRPr lang="en-US" altLang="en-US" sz="1400"/>
          </a:p>
        </p:txBody>
      </p:sp>
      <p:sp>
        <p:nvSpPr>
          <p:cNvPr id="2" name="Footer Placeholder 1">
            <a:extLst>
              <a:ext uri="{FF2B5EF4-FFF2-40B4-BE49-F238E27FC236}">
                <a16:creationId xmlns:a16="http://schemas.microsoft.com/office/drawing/2014/main" id="{5E41D270-637B-6606-7833-4C22F3002476}"/>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97AC39A-4945-8EC2-9FB1-E54D07CC4857}"/>
              </a:ext>
            </a:extLst>
          </p:cNvPr>
          <p:cNvSpPr>
            <a:spLocks noGrp="1" noChangeArrowheads="1"/>
          </p:cNvSpPr>
          <p:nvPr>
            <p:ph type="title"/>
          </p:nvPr>
        </p:nvSpPr>
        <p:spPr>
          <a:xfrm>
            <a:off x="685800" y="228600"/>
            <a:ext cx="7772400" cy="762000"/>
          </a:xfrm>
        </p:spPr>
        <p:txBody>
          <a:bodyPr/>
          <a:lstStyle/>
          <a:p>
            <a:r>
              <a:rPr lang="en-US" altLang="en-US" sz="3600"/>
              <a:t>Time-varying covariates</a:t>
            </a:r>
          </a:p>
        </p:txBody>
      </p:sp>
      <p:sp>
        <p:nvSpPr>
          <p:cNvPr id="22531" name="Content Placeholder 2">
            <a:extLst>
              <a:ext uri="{FF2B5EF4-FFF2-40B4-BE49-F238E27FC236}">
                <a16:creationId xmlns:a16="http://schemas.microsoft.com/office/drawing/2014/main" id="{E29EFF62-35DA-1E4A-A0D0-B2188AAB74C1}"/>
              </a:ext>
            </a:extLst>
          </p:cNvPr>
          <p:cNvSpPr>
            <a:spLocks noGrp="1" noChangeArrowheads="1"/>
          </p:cNvSpPr>
          <p:nvPr>
            <p:ph idx="1"/>
          </p:nvPr>
        </p:nvSpPr>
        <p:spPr>
          <a:xfrm>
            <a:off x="685800" y="990600"/>
            <a:ext cx="8001000" cy="5105400"/>
          </a:xfrm>
        </p:spPr>
        <p:txBody>
          <a:bodyPr/>
          <a:lstStyle/>
          <a:p>
            <a:r>
              <a:rPr lang="en-US" altLang="en-US" sz="2400" dirty="0"/>
              <a:t>Be clear about conditioning!</a:t>
            </a:r>
          </a:p>
          <a:p>
            <a:r>
              <a:rPr lang="en-US" altLang="en-US" sz="2400" dirty="0"/>
              <a:t>Pepe and Anderson (1994 </a:t>
            </a:r>
            <a:r>
              <a:rPr lang="en-US" sz="2400" b="0" i="1" u="none" strike="noStrike" baseline="0" dirty="0">
                <a:latin typeface="+mj-lt"/>
              </a:rPr>
              <a:t>Comm. Statist. Sim. and Comp</a:t>
            </a:r>
            <a:r>
              <a:rPr lang="en-US" sz="1800" b="0" i="0" u="none" strike="noStrike" baseline="0" dirty="0">
                <a:latin typeface="ArialUnicodeMS"/>
              </a:rPr>
              <a:t>.</a:t>
            </a:r>
            <a:r>
              <a:rPr lang="en-US" altLang="en-US" sz="2400" dirty="0"/>
              <a:t>) warn that Liang and </a:t>
            </a:r>
            <a:r>
              <a:rPr lang="en-US" altLang="en-US" sz="2400" dirty="0" err="1"/>
              <a:t>Zeger</a:t>
            </a:r>
            <a:r>
              <a:rPr lang="en-US" altLang="en-US" sz="2400" dirty="0"/>
              <a:t> (1986)  implicitly assume that if </a:t>
            </a:r>
          </a:p>
          <a:p>
            <a:endParaRPr lang="en-US" altLang="en-US" sz="2400" dirty="0"/>
          </a:p>
          <a:p>
            <a:endParaRPr lang="en-US" altLang="en-US" sz="2400" dirty="0"/>
          </a:p>
          <a:p>
            <a:r>
              <a:rPr lang="en-US" altLang="en-US" sz="2400" dirty="0"/>
              <a:t>This is a strong assumption which limits the utility of the model for causal inference</a:t>
            </a:r>
          </a:p>
          <a:p>
            <a:endParaRPr lang="en-US" altLang="en-US" sz="2400" dirty="0"/>
          </a:p>
        </p:txBody>
      </p:sp>
      <p:sp>
        <p:nvSpPr>
          <p:cNvPr id="22533" name="Slide Number Placeholder 4">
            <a:extLst>
              <a:ext uri="{FF2B5EF4-FFF2-40B4-BE49-F238E27FC236}">
                <a16:creationId xmlns:a16="http://schemas.microsoft.com/office/drawing/2014/main" id="{DF19949C-CEEF-736F-C918-868E2BF3929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E5D79FD-FEAD-4087-B8D0-CCD9371361E0}" type="slidenum">
              <a:rPr lang="en-US" altLang="en-US" sz="1400" smtClean="0"/>
              <a:pPr>
                <a:spcBef>
                  <a:spcPct val="0"/>
                </a:spcBef>
                <a:buFontTx/>
                <a:buNone/>
              </a:pPr>
              <a:t>15</a:t>
            </a:fld>
            <a:endParaRPr lang="en-US" altLang="en-US" sz="1400"/>
          </a:p>
        </p:txBody>
      </p:sp>
      <p:graphicFrame>
        <p:nvGraphicFramePr>
          <p:cNvPr id="22534" name="Object 1">
            <a:extLst>
              <a:ext uri="{FF2B5EF4-FFF2-40B4-BE49-F238E27FC236}">
                <a16:creationId xmlns:a16="http://schemas.microsoft.com/office/drawing/2014/main" id="{87898097-F6DB-31CE-CA26-3A24C71C95DC}"/>
              </a:ext>
            </a:extLst>
          </p:cNvPr>
          <p:cNvGraphicFramePr>
            <a:graphicFrameLocks noChangeAspect="1"/>
          </p:cNvGraphicFramePr>
          <p:nvPr>
            <p:extLst>
              <p:ext uri="{D42A27DB-BD31-4B8C-83A1-F6EECF244321}">
                <p14:modId xmlns:p14="http://schemas.microsoft.com/office/powerpoint/2010/main" val="4235813579"/>
              </p:ext>
            </p:extLst>
          </p:nvPr>
        </p:nvGraphicFramePr>
        <p:xfrm>
          <a:off x="2260600" y="2819400"/>
          <a:ext cx="3810000" cy="381000"/>
        </p:xfrm>
        <a:graphic>
          <a:graphicData uri="http://schemas.openxmlformats.org/presentationml/2006/ole">
            <mc:AlternateContent xmlns:mc="http://schemas.openxmlformats.org/markup-compatibility/2006">
              <mc:Choice xmlns:v="urn:schemas-microsoft-com:vml" Requires="v">
                <p:oleObj name="Equation" r:id="rId3" imgW="3810000" imgH="381000" progId="Equation.DSMT4">
                  <p:embed/>
                </p:oleObj>
              </mc:Choice>
              <mc:Fallback>
                <p:oleObj name="Equation" r:id="rId3" imgW="3810000" imgH="381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600" y="28194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5" name="Object 1">
            <a:extLst>
              <a:ext uri="{FF2B5EF4-FFF2-40B4-BE49-F238E27FC236}">
                <a16:creationId xmlns:a16="http://schemas.microsoft.com/office/drawing/2014/main" id="{5C880651-202F-5419-8A6C-988004508583}"/>
              </a:ext>
            </a:extLst>
          </p:cNvPr>
          <p:cNvGraphicFramePr>
            <a:graphicFrameLocks noChangeAspect="1"/>
          </p:cNvGraphicFramePr>
          <p:nvPr>
            <p:extLst>
              <p:ext uri="{D42A27DB-BD31-4B8C-83A1-F6EECF244321}">
                <p14:modId xmlns:p14="http://schemas.microsoft.com/office/powerpoint/2010/main" val="2796470425"/>
              </p:ext>
            </p:extLst>
          </p:nvPr>
        </p:nvGraphicFramePr>
        <p:xfrm>
          <a:off x="1098550" y="2233613"/>
          <a:ext cx="1905000" cy="381000"/>
        </p:xfrm>
        <a:graphic>
          <a:graphicData uri="http://schemas.openxmlformats.org/presentationml/2006/ole">
            <mc:AlternateContent xmlns:mc="http://schemas.openxmlformats.org/markup-compatibility/2006">
              <mc:Choice xmlns:v="urn:schemas-microsoft-com:vml" Requires="v">
                <p:oleObj name="Equation" r:id="rId5" imgW="1904760" imgH="380880" progId="Equation.DSMT4">
                  <p:embed/>
                </p:oleObj>
              </mc:Choice>
              <mc:Fallback>
                <p:oleObj name="Equation" r:id="rId5" imgW="1904760" imgH="380880" progId="Equation.DSMT4">
                  <p:embed/>
                  <p:pic>
                    <p:nvPicPr>
                      <p:cNvPr id="0" name="Object 1"/>
                      <p:cNvPicPr>
                        <a:picLocks noChangeAspect="1" noChangeArrowheads="1"/>
                      </p:cNvPicPr>
                      <p:nvPr/>
                    </p:nvPicPr>
                    <p:blipFill>
                      <a:blip r:embed="rId6"/>
                      <a:srcRect/>
                      <a:stretch>
                        <a:fillRect/>
                      </a:stretch>
                    </p:blipFill>
                    <p:spPr bwMode="auto">
                      <a:xfrm>
                        <a:off x="1098550" y="2233613"/>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FF0E2FD1-720D-2A51-A500-61ABB995AF03}"/>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5268042-42D6-88BE-B898-115F1ADFE356}"/>
              </a:ext>
            </a:extLst>
          </p:cNvPr>
          <p:cNvSpPr>
            <a:spLocks noGrp="1" noChangeArrowheads="1"/>
          </p:cNvSpPr>
          <p:nvPr>
            <p:ph type="title"/>
          </p:nvPr>
        </p:nvSpPr>
        <p:spPr/>
        <p:txBody>
          <a:bodyPr/>
          <a:lstStyle/>
          <a:p>
            <a:r>
              <a:rPr lang="en-US" altLang="en-US"/>
              <a:t>Theme 2: Frequentist vs Bayes</a:t>
            </a:r>
          </a:p>
        </p:txBody>
      </p:sp>
      <p:sp>
        <p:nvSpPr>
          <p:cNvPr id="24579" name="Content Placeholder 2">
            <a:extLst>
              <a:ext uri="{FF2B5EF4-FFF2-40B4-BE49-F238E27FC236}">
                <a16:creationId xmlns:a16="http://schemas.microsoft.com/office/drawing/2014/main" id="{05C9E2BF-FA11-2145-3553-10F2052A70C6}"/>
              </a:ext>
            </a:extLst>
          </p:cNvPr>
          <p:cNvSpPr>
            <a:spLocks noGrp="1" noChangeArrowheads="1"/>
          </p:cNvSpPr>
          <p:nvPr>
            <p:ph idx="1"/>
          </p:nvPr>
        </p:nvSpPr>
        <p:spPr>
          <a:xfrm>
            <a:off x="685800" y="1219200"/>
            <a:ext cx="7848600" cy="4876800"/>
          </a:xfrm>
        </p:spPr>
        <p:txBody>
          <a:bodyPr/>
          <a:lstStyle/>
          <a:p>
            <a:r>
              <a:rPr lang="en-US" altLang="en-US" dirty="0"/>
              <a:t>When I was a student at Imperial College in the 1970s, debates raged over frequentist vs Bayesian inference</a:t>
            </a:r>
          </a:p>
          <a:p>
            <a:pPr lvl="1"/>
            <a:r>
              <a:rPr lang="en-US" altLang="en-US" dirty="0"/>
              <a:t>The debate was somewhat theoretical, because at that time Bayes was limited in practice by computational limitations</a:t>
            </a:r>
          </a:p>
          <a:p>
            <a:r>
              <a:rPr lang="en-US" altLang="en-US" sz="2600" dirty="0"/>
              <a:t>Bayes bases inference on the posterior distribution, which by Bayes’ rule is proportional to the likelihood multiplied by the prior distribution</a:t>
            </a:r>
          </a:p>
          <a:p>
            <a:r>
              <a:rPr lang="en-US" altLang="en-US" sz="2600" dirty="0"/>
              <a:t>Frequentist inference is based on properties of statistics in repeated sampling – hypothesis tests, confidence intervals</a:t>
            </a:r>
          </a:p>
        </p:txBody>
      </p:sp>
      <p:sp>
        <p:nvSpPr>
          <p:cNvPr id="24581" name="Slide Number Placeholder 4">
            <a:extLst>
              <a:ext uri="{FF2B5EF4-FFF2-40B4-BE49-F238E27FC236}">
                <a16:creationId xmlns:a16="http://schemas.microsoft.com/office/drawing/2014/main" id="{31CC2E51-C41B-EA4B-0910-BCCA195F4320}"/>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FD7BCAF-7372-4C4B-907A-09720550E33C}" type="slidenum">
              <a:rPr lang="en-US" altLang="en-US" sz="1400" smtClean="0"/>
              <a:pPr>
                <a:spcBef>
                  <a:spcPct val="0"/>
                </a:spcBef>
                <a:buFontTx/>
                <a:buNone/>
              </a:pPr>
              <a:t>16</a:t>
            </a:fld>
            <a:endParaRPr lang="en-US" altLang="en-US" sz="1400"/>
          </a:p>
        </p:txBody>
      </p:sp>
      <p:sp>
        <p:nvSpPr>
          <p:cNvPr id="2" name="Footer Placeholder 1">
            <a:extLst>
              <a:ext uri="{FF2B5EF4-FFF2-40B4-BE49-F238E27FC236}">
                <a16:creationId xmlns:a16="http://schemas.microsoft.com/office/drawing/2014/main" id="{5799F2BD-1F9B-5E58-9795-314DD22C1AFD}"/>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163E432-DB92-2EBA-791E-647DFCB726AE}"/>
              </a:ext>
            </a:extLst>
          </p:cNvPr>
          <p:cNvSpPr>
            <a:spLocks noGrp="1" noChangeArrowheads="1"/>
          </p:cNvSpPr>
          <p:nvPr>
            <p:ph type="title"/>
          </p:nvPr>
        </p:nvSpPr>
        <p:spPr>
          <a:xfrm>
            <a:off x="228600" y="381000"/>
            <a:ext cx="8534400" cy="762000"/>
          </a:xfrm>
        </p:spPr>
        <p:txBody>
          <a:bodyPr/>
          <a:lstStyle/>
          <a:p>
            <a:r>
              <a:rPr lang="en-US" altLang="en-US" sz="3600" dirty="0">
                <a:ea typeface="Cambria" panose="02040503050406030204" pitchFamily="18" charset="0"/>
                <a:cs typeface="Cambria" panose="02040503050406030204" pitchFamily="18" charset="0"/>
              </a:rPr>
              <a:t>A key issue in the frequentist-Bayes debate: whether to condition on ancillary statistics</a:t>
            </a:r>
          </a:p>
        </p:txBody>
      </p:sp>
      <p:sp>
        <p:nvSpPr>
          <p:cNvPr id="3" name="Content Placeholder 2">
            <a:extLst>
              <a:ext uri="{FF2B5EF4-FFF2-40B4-BE49-F238E27FC236}">
                <a16:creationId xmlns:a16="http://schemas.microsoft.com/office/drawing/2014/main" id="{26562B8F-87D5-66BD-D52C-7DDB266E18B1}"/>
              </a:ext>
            </a:extLst>
          </p:cNvPr>
          <p:cNvSpPr>
            <a:spLocks noGrp="1"/>
          </p:cNvSpPr>
          <p:nvPr>
            <p:ph idx="1"/>
          </p:nvPr>
        </p:nvSpPr>
        <p:spPr>
          <a:xfrm>
            <a:off x="381000" y="1295400"/>
            <a:ext cx="8382000" cy="4800600"/>
          </a:xfrm>
        </p:spPr>
        <p:txBody>
          <a:bodyPr/>
          <a:lstStyle/>
          <a:p>
            <a:pPr>
              <a:defRPr/>
            </a:pPr>
            <a:r>
              <a:rPr lang="en-US" sz="2400" dirty="0"/>
              <a:t>Frequentist inference is based on repeated-sampling properties of statistics:</a:t>
            </a:r>
          </a:p>
          <a:p>
            <a:pPr lvl="1">
              <a:defRPr/>
            </a:pPr>
            <a:r>
              <a:rPr lang="en-US" sz="2200" dirty="0"/>
              <a:t>Hypothesis testing: Goals are close to nominal size, good power against realistic alternatives</a:t>
            </a:r>
          </a:p>
          <a:p>
            <a:pPr lvl="1">
              <a:defRPr/>
            </a:pPr>
            <a:r>
              <a:rPr lang="en-US" sz="2200" dirty="0"/>
              <a:t>Confidence intervals: goals are narrow intervals with nominal or conservative coverage</a:t>
            </a:r>
          </a:p>
          <a:p>
            <a:pPr>
              <a:defRPr/>
            </a:pPr>
            <a:r>
              <a:rPr lang="en-US" sz="2400" dirty="0"/>
              <a:t>Question: what is the appropriate set of repeated samples … the </a:t>
            </a:r>
            <a:r>
              <a:rPr lang="en-US" sz="2400" i="1" dirty="0"/>
              <a:t>reference set </a:t>
            </a:r>
            <a:r>
              <a:rPr lang="en-US" sz="2400" dirty="0"/>
              <a:t>… for frequentist calculations?</a:t>
            </a:r>
          </a:p>
          <a:p>
            <a:pPr>
              <a:defRPr/>
            </a:pPr>
            <a:r>
              <a:rPr lang="en-US" sz="2400" dirty="0"/>
              <a:t>In particular, should this set </a:t>
            </a:r>
            <a:r>
              <a:rPr lang="en-US" sz="2400" i="1" dirty="0"/>
              <a:t>condition</a:t>
            </a:r>
            <a:r>
              <a:rPr lang="en-US" sz="2400" dirty="0"/>
              <a:t> </a:t>
            </a:r>
            <a:r>
              <a:rPr lang="en-US" sz="2400" i="1" dirty="0"/>
              <a:t>on</a:t>
            </a:r>
            <a:r>
              <a:rPr lang="en-US" sz="2400" dirty="0"/>
              <a:t> </a:t>
            </a:r>
            <a:r>
              <a:rPr lang="en-US" sz="2400" i="1" dirty="0"/>
              <a:t>ancillary statistics</a:t>
            </a:r>
            <a:r>
              <a:rPr lang="en-US" sz="2400" dirty="0"/>
              <a:t>? </a:t>
            </a:r>
          </a:p>
          <a:p>
            <a:pPr>
              <a:defRPr/>
            </a:pPr>
            <a:r>
              <a:rPr lang="en-US" sz="2400" dirty="0"/>
              <a:t>Note that it’s not an issue with Bayesian methods because the posterior distribution conditions on all of the data</a:t>
            </a:r>
          </a:p>
          <a:p>
            <a:pPr marL="0" indent="0">
              <a:buFontTx/>
              <a:buNone/>
              <a:defRPr/>
            </a:pPr>
            <a:endParaRPr lang="en-US" dirty="0"/>
          </a:p>
        </p:txBody>
      </p:sp>
      <p:sp>
        <p:nvSpPr>
          <p:cNvPr id="27653" name="Slide Number Placeholder 4">
            <a:extLst>
              <a:ext uri="{FF2B5EF4-FFF2-40B4-BE49-F238E27FC236}">
                <a16:creationId xmlns:a16="http://schemas.microsoft.com/office/drawing/2014/main" id="{0E15C7D6-8D90-7646-DAB7-727E1217405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17B8D7F-85D1-4768-AC0B-1F9E714A11CF}" type="slidenum">
              <a:rPr lang="en-US" altLang="en-US" sz="1400" smtClean="0"/>
              <a:pPr>
                <a:spcBef>
                  <a:spcPct val="0"/>
                </a:spcBef>
                <a:buFontTx/>
                <a:buNone/>
              </a:pPr>
              <a:t>17</a:t>
            </a:fld>
            <a:endParaRPr lang="en-US" altLang="en-US" sz="1400"/>
          </a:p>
        </p:txBody>
      </p:sp>
      <p:sp>
        <p:nvSpPr>
          <p:cNvPr id="2" name="Footer Placeholder 1">
            <a:extLst>
              <a:ext uri="{FF2B5EF4-FFF2-40B4-BE49-F238E27FC236}">
                <a16:creationId xmlns:a16="http://schemas.microsoft.com/office/drawing/2014/main" id="{22231469-191F-8572-6EBE-35F7AF6F73A0}"/>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par>
                          <p:cTn id="10" fill="hold" nodeType="withGroup">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A254C18-B6E3-39F2-8A0F-5AAD51CF702D}"/>
              </a:ext>
            </a:extLst>
          </p:cNvPr>
          <p:cNvSpPr>
            <a:spLocks noGrp="1" noChangeArrowheads="1"/>
          </p:cNvSpPr>
          <p:nvPr>
            <p:ph type="title"/>
          </p:nvPr>
        </p:nvSpPr>
        <p:spPr>
          <a:xfrm>
            <a:off x="685800" y="381000"/>
            <a:ext cx="7772400" cy="609600"/>
          </a:xfrm>
        </p:spPr>
        <p:txBody>
          <a:bodyPr/>
          <a:lstStyle/>
          <a:p>
            <a:r>
              <a:rPr lang="en-US" altLang="en-US">
                <a:ea typeface="Cambria" panose="02040503050406030204" pitchFamily="18" charset="0"/>
                <a:cs typeface="Cambria" panose="02040503050406030204" pitchFamily="18" charset="0"/>
              </a:rPr>
              <a:t>Ancillarity and conditionality</a:t>
            </a:r>
          </a:p>
        </p:txBody>
      </p:sp>
      <p:sp>
        <p:nvSpPr>
          <p:cNvPr id="8195" name="Content Placeholder 2">
            <a:extLst>
              <a:ext uri="{FF2B5EF4-FFF2-40B4-BE49-F238E27FC236}">
                <a16:creationId xmlns:a16="http://schemas.microsoft.com/office/drawing/2014/main" id="{74001A9A-6218-CFD3-9400-981BADBAC2C9}"/>
              </a:ext>
            </a:extLst>
          </p:cNvPr>
          <p:cNvSpPr>
            <a:spLocks noGrp="1" noChangeArrowheads="1"/>
          </p:cNvSpPr>
          <p:nvPr>
            <p:ph idx="1"/>
          </p:nvPr>
        </p:nvSpPr>
        <p:spPr>
          <a:xfrm>
            <a:off x="685800" y="1143000"/>
            <a:ext cx="7772400" cy="5029200"/>
          </a:xfrm>
        </p:spPr>
        <p:txBody>
          <a:bodyPr/>
          <a:lstStyle/>
          <a:p>
            <a:pPr marL="0" indent="0">
              <a:buFontTx/>
              <a:buNone/>
              <a:defRPr/>
            </a:pPr>
            <a:r>
              <a:rPr lang="en-US" dirty="0"/>
              <a:t>See e.g.  Ghosh, Reid and Fraser (2010 </a:t>
            </a:r>
            <a:r>
              <a:rPr lang="en-US" i="1" dirty="0"/>
              <a:t>Statist. </a:t>
            </a:r>
            <a:r>
              <a:rPr lang="en-US" i="1" dirty="0" err="1"/>
              <a:t>Sinica</a:t>
            </a:r>
            <a:r>
              <a:rPr lang="en-US" dirty="0"/>
              <a:t>)</a:t>
            </a:r>
          </a:p>
          <a:p>
            <a:pPr>
              <a:defRPr/>
            </a:pPr>
            <a:endParaRPr lang="en-US" dirty="0"/>
          </a:p>
          <a:p>
            <a:pPr>
              <a:defRPr/>
            </a:pPr>
            <a:endParaRPr lang="en-US" dirty="0"/>
          </a:p>
          <a:p>
            <a:pPr>
              <a:defRPr/>
            </a:pPr>
            <a:endParaRPr lang="en-US" dirty="0"/>
          </a:p>
          <a:p>
            <a:pPr>
              <a:defRPr/>
            </a:pPr>
            <a:endParaRPr lang="en-US" dirty="0"/>
          </a:p>
          <a:p>
            <a:pPr>
              <a:defRPr/>
            </a:pPr>
            <a:endParaRPr lang="en-US" dirty="0"/>
          </a:p>
          <a:p>
            <a:pPr marL="0" indent="0">
              <a:buFontTx/>
              <a:buNone/>
              <a:defRPr/>
            </a:pPr>
            <a:endParaRPr lang="en-US" sz="2000" dirty="0"/>
          </a:p>
        </p:txBody>
      </p:sp>
      <p:sp>
        <p:nvSpPr>
          <p:cNvPr id="29701" name="Slide Number Placeholder 4">
            <a:extLst>
              <a:ext uri="{FF2B5EF4-FFF2-40B4-BE49-F238E27FC236}">
                <a16:creationId xmlns:a16="http://schemas.microsoft.com/office/drawing/2014/main" id="{28DF5413-9F7F-4A18-25C9-AE6C2EAD933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9CC4C0E-ECA2-409D-9BFC-1B7AF83AC9F0}" type="slidenum">
              <a:rPr lang="en-US" altLang="en-US" sz="1400" smtClean="0"/>
              <a:pPr>
                <a:spcBef>
                  <a:spcPct val="0"/>
                </a:spcBef>
                <a:buFontTx/>
                <a:buNone/>
              </a:pPr>
              <a:t>18</a:t>
            </a:fld>
            <a:endParaRPr lang="en-US" altLang="en-US" sz="1400"/>
          </a:p>
        </p:txBody>
      </p:sp>
      <p:graphicFrame>
        <p:nvGraphicFramePr>
          <p:cNvPr id="29702" name="Object 5">
            <a:extLst>
              <a:ext uri="{FF2B5EF4-FFF2-40B4-BE49-F238E27FC236}">
                <a16:creationId xmlns:a16="http://schemas.microsoft.com/office/drawing/2014/main" id="{4A5B0B00-FC28-9AD5-F124-AE21BC4B5BF6}"/>
              </a:ext>
            </a:extLst>
          </p:cNvPr>
          <p:cNvGraphicFramePr>
            <a:graphicFrameLocks noChangeAspect="1"/>
          </p:cNvGraphicFramePr>
          <p:nvPr>
            <p:extLst>
              <p:ext uri="{D42A27DB-BD31-4B8C-83A1-F6EECF244321}">
                <p14:modId xmlns:p14="http://schemas.microsoft.com/office/powerpoint/2010/main" val="3988574369"/>
              </p:ext>
            </p:extLst>
          </p:nvPr>
        </p:nvGraphicFramePr>
        <p:xfrm>
          <a:off x="914400" y="2286000"/>
          <a:ext cx="6726238" cy="936625"/>
        </p:xfrm>
        <a:graphic>
          <a:graphicData uri="http://schemas.openxmlformats.org/presentationml/2006/ole">
            <mc:AlternateContent xmlns:mc="http://schemas.openxmlformats.org/markup-compatibility/2006">
              <mc:Choice xmlns:v="urn:schemas-microsoft-com:vml" Requires="v">
                <p:oleObj name="Equation" r:id="rId3" imgW="6019800" imgH="838200" progId="Equation.DSMT4">
                  <p:embed/>
                </p:oleObj>
              </mc:Choice>
              <mc:Fallback>
                <p:oleObj name="Equation" r:id="rId3" imgW="6019800" imgH="8382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67262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1" name="Object 6">
            <a:extLst>
              <a:ext uri="{FF2B5EF4-FFF2-40B4-BE49-F238E27FC236}">
                <a16:creationId xmlns:a16="http://schemas.microsoft.com/office/drawing/2014/main" id="{810FA339-300E-AE20-77E6-D43C62E7D694}"/>
              </a:ext>
            </a:extLst>
          </p:cNvPr>
          <p:cNvGraphicFramePr>
            <a:graphicFrameLocks noChangeAspect="1"/>
          </p:cNvGraphicFramePr>
          <p:nvPr>
            <p:extLst>
              <p:ext uri="{D42A27DB-BD31-4B8C-83A1-F6EECF244321}">
                <p14:modId xmlns:p14="http://schemas.microsoft.com/office/powerpoint/2010/main" val="3685128498"/>
              </p:ext>
            </p:extLst>
          </p:nvPr>
        </p:nvGraphicFramePr>
        <p:xfrm>
          <a:off x="747713" y="3606800"/>
          <a:ext cx="7696200" cy="1803400"/>
        </p:xfrm>
        <a:graphic>
          <a:graphicData uri="http://schemas.openxmlformats.org/presentationml/2006/ole">
            <mc:AlternateContent xmlns:mc="http://schemas.openxmlformats.org/markup-compatibility/2006">
              <mc:Choice xmlns:v="urn:schemas-microsoft-com:vml" Requires="v">
                <p:oleObj name="Equation" r:id="rId5" imgW="7480300" imgH="1752600" progId="Equation.DSMT4">
                  <p:embed/>
                </p:oleObj>
              </mc:Choice>
              <mc:Fallback>
                <p:oleObj name="Equation" r:id="rId5" imgW="7480300" imgH="1752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713" y="3606800"/>
                        <a:ext cx="76962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FBDEEBC9-562C-49E3-637A-D42374C07570}"/>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23A2E26-AB23-C0E0-B048-9CFC8359D00E}"/>
              </a:ext>
            </a:extLst>
          </p:cNvPr>
          <p:cNvSpPr>
            <a:spLocks noGrp="1" noChangeArrowheads="1"/>
          </p:cNvSpPr>
          <p:nvPr>
            <p:ph type="title"/>
          </p:nvPr>
        </p:nvSpPr>
        <p:spPr/>
        <p:txBody>
          <a:bodyPr/>
          <a:lstStyle/>
          <a:p>
            <a:r>
              <a:rPr lang="en-US" altLang="en-US" sz="4000">
                <a:ea typeface="Cambria" panose="02040503050406030204" pitchFamily="18" charset="0"/>
                <a:cs typeface="Cambria" panose="02040503050406030204" pitchFamily="18" charset="0"/>
              </a:rPr>
              <a:t>Fisher’s flowering plants</a:t>
            </a:r>
          </a:p>
        </p:txBody>
      </p:sp>
      <p:sp>
        <p:nvSpPr>
          <p:cNvPr id="31747" name="Content Placeholder 2">
            <a:extLst>
              <a:ext uri="{FF2B5EF4-FFF2-40B4-BE49-F238E27FC236}">
                <a16:creationId xmlns:a16="http://schemas.microsoft.com/office/drawing/2014/main" id="{13863E10-EEBF-1F99-ACD8-90173F1B9052}"/>
              </a:ext>
            </a:extLst>
          </p:cNvPr>
          <p:cNvSpPr>
            <a:spLocks noGrp="1" noChangeArrowheads="1"/>
          </p:cNvSpPr>
          <p:nvPr>
            <p:ph idx="1"/>
          </p:nvPr>
        </p:nvSpPr>
        <p:spPr>
          <a:xfrm>
            <a:off x="685800" y="1219200"/>
            <a:ext cx="8001000" cy="4876800"/>
          </a:xfrm>
        </p:spPr>
        <p:txBody>
          <a:bodyPr/>
          <a:lstStyle/>
          <a:p>
            <a:r>
              <a:rPr lang="en-US" altLang="en-US">
                <a:ea typeface="Cambria" panose="02040503050406030204" pitchFamily="18" charset="0"/>
                <a:cs typeface="Cambria" panose="02040503050406030204" pitchFamily="18" charset="0"/>
              </a:rPr>
              <a:t>Fisher invoked the following example to justify conditioning on ancillary statistics:</a:t>
            </a:r>
          </a:p>
          <a:p>
            <a:r>
              <a:rPr lang="en-US" altLang="en-US">
                <a:ea typeface="Cambria" panose="02040503050406030204" pitchFamily="18" charset="0"/>
                <a:cs typeface="Cambria" panose="02040503050406030204" pitchFamily="18" charset="0"/>
              </a:rPr>
              <a:t>A germinated flower has two colors, purple or red</a:t>
            </a:r>
          </a:p>
        </p:txBody>
      </p:sp>
      <p:sp>
        <p:nvSpPr>
          <p:cNvPr id="31749" name="Slide Number Placeholder 4">
            <a:extLst>
              <a:ext uri="{FF2B5EF4-FFF2-40B4-BE49-F238E27FC236}">
                <a16:creationId xmlns:a16="http://schemas.microsoft.com/office/drawing/2014/main" id="{8082A006-F434-F40D-7D9E-389253BE51C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EB83AB1-9A7D-40A2-922D-0D4F6A5BAF4F}" type="slidenum">
              <a:rPr lang="en-US" altLang="en-US" sz="1400" smtClean="0"/>
              <a:pPr>
                <a:spcBef>
                  <a:spcPct val="0"/>
                </a:spcBef>
                <a:buFontTx/>
                <a:buNone/>
              </a:pPr>
              <a:t>19</a:t>
            </a:fld>
            <a:endParaRPr lang="en-US" altLang="en-US" sz="1400"/>
          </a:p>
        </p:txBody>
      </p:sp>
      <p:graphicFrame>
        <p:nvGraphicFramePr>
          <p:cNvPr id="31750" name="Object 5">
            <a:extLst>
              <a:ext uri="{FF2B5EF4-FFF2-40B4-BE49-F238E27FC236}">
                <a16:creationId xmlns:a16="http://schemas.microsoft.com/office/drawing/2014/main" id="{62E8C6E8-B8DB-ECEA-FB6A-088FE9C33EC1}"/>
              </a:ext>
            </a:extLst>
          </p:cNvPr>
          <p:cNvGraphicFramePr>
            <a:graphicFrameLocks noChangeAspect="1"/>
          </p:cNvGraphicFramePr>
          <p:nvPr/>
        </p:nvGraphicFramePr>
        <p:xfrm>
          <a:off x="825500" y="2895600"/>
          <a:ext cx="7467600" cy="2667000"/>
        </p:xfrm>
        <a:graphic>
          <a:graphicData uri="http://schemas.openxmlformats.org/presentationml/2006/ole">
            <mc:AlternateContent xmlns:mc="http://schemas.openxmlformats.org/markup-compatibility/2006">
              <mc:Choice xmlns:v="urn:schemas-microsoft-com:vml" Requires="v">
                <p:oleObj name="Equation" r:id="rId2" imgW="7467600" imgH="2667000" progId="Equation.DSMT4">
                  <p:embed/>
                </p:oleObj>
              </mc:Choice>
              <mc:Fallback>
                <p:oleObj name="Equation" r:id="rId2" imgW="7467600" imgH="26670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2895600"/>
                        <a:ext cx="7467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FCBA1628-F999-F756-B24C-02F6B33D0B22}"/>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5C9569A-B98A-0855-9A9A-D213C8E16EC9}"/>
              </a:ext>
            </a:extLst>
          </p:cNvPr>
          <p:cNvSpPr>
            <a:spLocks noGrp="1" noChangeArrowheads="1"/>
          </p:cNvSpPr>
          <p:nvPr>
            <p:ph type="title"/>
          </p:nvPr>
        </p:nvSpPr>
        <p:spPr>
          <a:xfrm>
            <a:off x="685800" y="381000"/>
            <a:ext cx="5029200" cy="762000"/>
          </a:xfrm>
        </p:spPr>
        <p:txBody>
          <a:bodyPr/>
          <a:lstStyle/>
          <a:p>
            <a:r>
              <a:rPr lang="en-US" altLang="en-US" dirty="0"/>
              <a:t>The book</a:t>
            </a:r>
          </a:p>
        </p:txBody>
      </p:sp>
      <p:sp>
        <p:nvSpPr>
          <p:cNvPr id="5123" name="Content Placeholder 2">
            <a:extLst>
              <a:ext uri="{FF2B5EF4-FFF2-40B4-BE49-F238E27FC236}">
                <a16:creationId xmlns:a16="http://schemas.microsoft.com/office/drawing/2014/main" id="{443D99C9-AD18-29E1-381A-3F2725FC47D9}"/>
              </a:ext>
            </a:extLst>
          </p:cNvPr>
          <p:cNvSpPr>
            <a:spLocks noGrp="1" noChangeArrowheads="1"/>
          </p:cNvSpPr>
          <p:nvPr>
            <p:ph idx="1"/>
          </p:nvPr>
        </p:nvSpPr>
        <p:spPr>
          <a:xfrm>
            <a:off x="457200" y="1143000"/>
            <a:ext cx="5638800" cy="3505200"/>
          </a:xfrm>
        </p:spPr>
        <p:txBody>
          <a:bodyPr/>
          <a:lstStyle/>
          <a:p>
            <a:pPr marL="0" indent="0">
              <a:buFontTx/>
              <a:buNone/>
              <a:defRPr/>
            </a:pPr>
            <a:r>
              <a:rPr lang="en-US" altLang="en-US" sz="2400" dirty="0"/>
              <a:t>Little, R.J. (2025). </a:t>
            </a:r>
            <a:r>
              <a:rPr lang="en-US" altLang="en-US" sz="2400" i="1" dirty="0"/>
              <a:t>Seminal Ideas and Controversies in Statistics</a:t>
            </a:r>
            <a:r>
              <a:rPr lang="en-US" altLang="en-US" sz="2400" dirty="0"/>
              <a:t>. Chapman Hall/CRC Press</a:t>
            </a:r>
          </a:p>
          <a:p>
            <a:pPr marL="0" indent="0">
              <a:spcBef>
                <a:spcPts val="0"/>
              </a:spcBef>
              <a:spcAft>
                <a:spcPts val="0"/>
              </a:spcAft>
              <a:buFontTx/>
              <a:buNone/>
              <a:defRPr/>
            </a:pPr>
            <a:endParaRPr lang="en-GB" sz="2400" dirty="0">
              <a:ea typeface="Times New Roman" panose="02020603050405020304" pitchFamily="18" charset="0"/>
            </a:endParaRPr>
          </a:p>
          <a:p>
            <a:pPr marL="0" indent="0">
              <a:spcBef>
                <a:spcPts val="0"/>
              </a:spcBef>
              <a:spcAft>
                <a:spcPts val="0"/>
              </a:spcAft>
              <a:buFontTx/>
              <a:buNone/>
              <a:defRPr/>
            </a:pPr>
            <a:r>
              <a:rPr lang="en-GB" sz="2400" dirty="0">
                <a:ea typeface="Times New Roman" panose="02020603050405020304" pitchFamily="18" charset="0"/>
              </a:rPr>
              <a:t>Statistics has developed as a field through seminal papers and fascinating controversies. The book covers a wide-ranging set of fifteen statistical topics, grouped into three parts:</a:t>
            </a:r>
            <a:endParaRPr lang="en-US" sz="2400" dirty="0">
              <a:ea typeface="Times New Roman" panose="02020603050405020304" pitchFamily="18" charset="0"/>
            </a:endParaRPr>
          </a:p>
          <a:p>
            <a:pPr marL="274320">
              <a:spcBef>
                <a:spcPts val="0"/>
              </a:spcBef>
              <a:spcAft>
                <a:spcPts val="0"/>
              </a:spcAft>
              <a:defRPr/>
            </a:pPr>
            <a:endParaRPr lang="en-GB" sz="2000" dirty="0">
              <a:ea typeface="Times New Roman" panose="02020603050405020304" pitchFamily="18" charset="0"/>
            </a:endParaRPr>
          </a:p>
          <a:p>
            <a:pPr>
              <a:defRPr/>
            </a:pPr>
            <a:endParaRPr lang="en-US" altLang="en-US" sz="2400" dirty="0"/>
          </a:p>
          <a:p>
            <a:pPr>
              <a:defRPr/>
            </a:pPr>
            <a:endParaRPr lang="en-US" altLang="en-US" sz="2400" dirty="0"/>
          </a:p>
        </p:txBody>
      </p:sp>
      <p:sp>
        <p:nvSpPr>
          <p:cNvPr id="6149" name="Slide Number Placeholder 4">
            <a:extLst>
              <a:ext uri="{FF2B5EF4-FFF2-40B4-BE49-F238E27FC236}">
                <a16:creationId xmlns:a16="http://schemas.microsoft.com/office/drawing/2014/main" id="{0DAD0B61-E61F-2645-7A45-7F980771F6B8}"/>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87C256F-F45B-4071-904C-503D634046FA}" type="slidenum">
              <a:rPr lang="en-US" altLang="en-US" sz="1400" smtClean="0"/>
              <a:pPr>
                <a:spcBef>
                  <a:spcPct val="0"/>
                </a:spcBef>
                <a:buFontTx/>
                <a:buNone/>
              </a:pPr>
              <a:t>2</a:t>
            </a:fld>
            <a:endParaRPr lang="en-US" altLang="en-US" sz="1400"/>
          </a:p>
        </p:txBody>
      </p:sp>
      <p:pic>
        <p:nvPicPr>
          <p:cNvPr id="6150" name="Picture 2" descr="A book cover with several people&#10;&#10;Description automatically generated">
            <a:extLst>
              <a:ext uri="{FF2B5EF4-FFF2-40B4-BE49-F238E27FC236}">
                <a16:creationId xmlns:a16="http://schemas.microsoft.com/office/drawing/2014/main" id="{1F2ED41C-2029-7962-9286-D2E0296E7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1625"/>
            <a:ext cx="2979738"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3">
            <a:extLst>
              <a:ext uri="{FF2B5EF4-FFF2-40B4-BE49-F238E27FC236}">
                <a16:creationId xmlns:a16="http://schemas.microsoft.com/office/drawing/2014/main" id="{EC9AAD00-FC80-AE0F-2263-A3C8D1424BB5}"/>
              </a:ext>
            </a:extLst>
          </p:cNvPr>
          <p:cNvSpPr txBox="1">
            <a:spLocks noChangeArrowheads="1"/>
          </p:cNvSpPr>
          <p:nvPr/>
        </p:nvSpPr>
        <p:spPr bwMode="auto">
          <a:xfrm>
            <a:off x="381000" y="489585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a:cs typeface="Times New Roman" panose="02020603050405020304" pitchFamily="18" charset="0"/>
              </a:rPr>
              <a:t>Part I, chapters 1-6. Philosophies of statistical inference</a:t>
            </a:r>
          </a:p>
          <a:p>
            <a:pPr>
              <a:spcBef>
                <a:spcPct val="0"/>
              </a:spcBef>
              <a:buFontTx/>
              <a:buNone/>
            </a:pPr>
            <a:r>
              <a:rPr lang="en-GB" altLang="en-US" sz="2400">
                <a:cs typeface="Times New Roman" panose="02020603050405020304" pitchFamily="18" charset="0"/>
              </a:rPr>
              <a:t>Part II, chapters 7-12. Advances in statistical methodology</a:t>
            </a:r>
          </a:p>
          <a:p>
            <a:pPr>
              <a:spcBef>
                <a:spcPct val="0"/>
              </a:spcBef>
              <a:buFontTx/>
              <a:buNone/>
            </a:pPr>
            <a:r>
              <a:rPr lang="en-GB" altLang="en-US" sz="2400">
                <a:cs typeface="Times New Roman" panose="02020603050405020304" pitchFamily="18" charset="0"/>
              </a:rPr>
              <a:t>Part III, chapters 13-15. Randomization in statistical design</a:t>
            </a:r>
          </a:p>
        </p:txBody>
      </p:sp>
      <p:sp>
        <p:nvSpPr>
          <p:cNvPr id="2" name="Footer Placeholder 1">
            <a:extLst>
              <a:ext uri="{FF2B5EF4-FFF2-40B4-BE49-F238E27FC236}">
                <a16:creationId xmlns:a16="http://schemas.microsoft.com/office/drawing/2014/main" id="{295EE3FA-7F5F-94BC-E19A-862C30424B24}"/>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E1944BC-0E52-D2BE-79FF-74782A1F42B4}"/>
              </a:ext>
            </a:extLst>
          </p:cNvPr>
          <p:cNvSpPr>
            <a:spLocks noGrp="1" noChangeArrowheads="1"/>
          </p:cNvSpPr>
          <p:nvPr>
            <p:ph type="title"/>
          </p:nvPr>
        </p:nvSpPr>
        <p:spPr/>
        <p:txBody>
          <a:bodyPr/>
          <a:lstStyle/>
          <a:p>
            <a:r>
              <a:rPr lang="en-US" altLang="en-US"/>
              <a:t>Flowering plants</a:t>
            </a:r>
          </a:p>
        </p:txBody>
      </p:sp>
      <p:sp>
        <p:nvSpPr>
          <p:cNvPr id="3" name="Content Placeholder 2">
            <a:extLst>
              <a:ext uri="{FF2B5EF4-FFF2-40B4-BE49-F238E27FC236}">
                <a16:creationId xmlns:a16="http://schemas.microsoft.com/office/drawing/2014/main" id="{8703165D-3EAF-B049-C514-340F64EE4578}"/>
              </a:ext>
            </a:extLst>
          </p:cNvPr>
          <p:cNvSpPr>
            <a:spLocks noGrp="1"/>
          </p:cNvSpPr>
          <p:nvPr>
            <p:ph idx="1"/>
          </p:nvPr>
        </p:nvSpPr>
        <p:spPr>
          <a:xfrm>
            <a:off x="990600" y="1276350"/>
            <a:ext cx="7772400" cy="4876800"/>
          </a:xfrm>
        </p:spPr>
        <p:txBody>
          <a:bodyPr/>
          <a:lstStyle/>
          <a:p>
            <a:pPr>
              <a:defRPr/>
            </a:pPr>
            <a:r>
              <a:rPr lang="en-US" sz="2400" dirty="0">
                <a:ea typeface="Times New Roman" panose="02020603050405020304" pitchFamily="18" charset="0"/>
              </a:rPr>
              <a:t>The P-value conditioning on </a:t>
            </a:r>
            <a:r>
              <a:rPr lang="en-US" sz="2400" i="1" dirty="0">
                <a:ea typeface="Times New Roman" panose="02020603050405020304" pitchFamily="18" charset="0"/>
              </a:rPr>
              <a:t>a </a:t>
            </a:r>
            <a:r>
              <a:rPr lang="en-US" sz="2400" dirty="0">
                <a:ea typeface="Times New Roman" panose="02020603050405020304" pitchFamily="18" charset="0"/>
              </a:rPr>
              <a:t>is</a:t>
            </a:r>
          </a:p>
          <a:p>
            <a:pPr>
              <a:defRPr/>
            </a:pPr>
            <a:endParaRPr lang="en-US" sz="2400" dirty="0">
              <a:ea typeface="Times New Roman" panose="02020603050405020304" pitchFamily="18" charset="0"/>
            </a:endParaRPr>
          </a:p>
          <a:p>
            <a:pPr>
              <a:defRPr/>
            </a:pPr>
            <a:r>
              <a:rPr lang="en-US" sz="2400" dirty="0">
                <a:ea typeface="Times New Roman" panose="02020603050405020304" pitchFamily="18" charset="0"/>
              </a:rPr>
              <a:t>The P-value averaging over </a:t>
            </a:r>
            <a:r>
              <a:rPr lang="en-US" sz="2400" i="1" dirty="0">
                <a:ea typeface="Times New Roman" panose="02020603050405020304" pitchFamily="18" charset="0"/>
              </a:rPr>
              <a:t>a </a:t>
            </a:r>
            <a:r>
              <a:rPr lang="en-US" sz="2400" dirty="0">
                <a:ea typeface="Times New Roman" panose="02020603050405020304" pitchFamily="18" charset="0"/>
              </a:rPr>
              <a:t>is</a:t>
            </a:r>
          </a:p>
          <a:p>
            <a:pPr>
              <a:defRPr/>
            </a:pPr>
            <a:endParaRPr lang="en-US" sz="2400" dirty="0">
              <a:ea typeface="Times New Roman" panose="02020603050405020304" pitchFamily="18" charset="0"/>
            </a:endParaRPr>
          </a:p>
          <a:p>
            <a:pPr>
              <a:defRPr/>
            </a:pPr>
            <a:endParaRPr lang="en-US" sz="2400" dirty="0">
              <a:ea typeface="Times New Roman" panose="02020603050405020304" pitchFamily="18" charset="0"/>
            </a:endParaRPr>
          </a:p>
          <a:p>
            <a:pPr marL="0" indent="0">
              <a:buFontTx/>
              <a:buNone/>
              <a:defRPr/>
            </a:pPr>
            <a:r>
              <a:rPr lang="en-US" sz="2400" dirty="0">
                <a:ea typeface="Times New Roman" panose="02020603050405020304" pitchFamily="18" charset="0"/>
              </a:rPr>
              <a:t>because all other combinations of </a:t>
            </a:r>
            <a:r>
              <a:rPr lang="en-US" sz="2400" i="1" dirty="0">
                <a:ea typeface="Times New Roman" panose="02020603050405020304" pitchFamily="18" charset="0"/>
              </a:rPr>
              <a:t>y </a:t>
            </a:r>
            <a:r>
              <a:rPr lang="en-US" sz="2400" dirty="0">
                <a:ea typeface="Times New Roman" panose="02020603050405020304" pitchFamily="18" charset="0"/>
              </a:rPr>
              <a:t>and </a:t>
            </a:r>
            <a:r>
              <a:rPr lang="en-US" sz="2400" i="1" dirty="0">
                <a:ea typeface="Times New Roman" panose="02020603050405020304" pitchFamily="18" charset="0"/>
              </a:rPr>
              <a:t>a </a:t>
            </a:r>
            <a:r>
              <a:rPr lang="en-US" sz="2400" dirty="0">
                <a:ea typeface="Times New Roman" panose="02020603050405020304" pitchFamily="18" charset="0"/>
              </a:rPr>
              <a:t>are less extreme. Thus, including the probability that all four plants germinate reduces the P-value by 81/256; but Fisher argued:</a:t>
            </a:r>
          </a:p>
          <a:p>
            <a:pPr marL="0" indent="0">
              <a:buFontTx/>
              <a:buNone/>
              <a:defRPr/>
            </a:pPr>
            <a:r>
              <a:rPr lang="en-US" sz="2400" dirty="0">
                <a:ea typeface="Times New Roman" panose="02020603050405020304" pitchFamily="18" charset="0"/>
              </a:rPr>
              <a:t>“what if someone else had discovered how to get his plants to flower every time? He would, surely, justifiably complain if he, getting the same result, had it judged non-significant at 5 per cent, just because of his skill in horticulture?”</a:t>
            </a:r>
          </a:p>
          <a:p>
            <a:pPr marL="0" indent="0">
              <a:buFontTx/>
              <a:buNone/>
              <a:defRPr/>
            </a:pPr>
            <a:endParaRPr lang="en-US" sz="2400" dirty="0">
              <a:ea typeface="Times New Roman" panose="02020603050405020304" pitchFamily="18" charset="0"/>
            </a:endParaRPr>
          </a:p>
          <a:p>
            <a:pPr>
              <a:defRPr/>
            </a:pPr>
            <a:endParaRPr lang="en-US" sz="2400" dirty="0">
              <a:ea typeface="Times New Roman" panose="02020603050405020304" pitchFamily="18" charset="0"/>
            </a:endParaRPr>
          </a:p>
          <a:p>
            <a:pPr>
              <a:defRPr/>
            </a:pPr>
            <a:endParaRPr lang="en-US" dirty="0"/>
          </a:p>
        </p:txBody>
      </p:sp>
      <p:sp>
        <p:nvSpPr>
          <p:cNvPr id="32773" name="Slide Number Placeholder 4">
            <a:extLst>
              <a:ext uri="{FF2B5EF4-FFF2-40B4-BE49-F238E27FC236}">
                <a16:creationId xmlns:a16="http://schemas.microsoft.com/office/drawing/2014/main" id="{731BE4D2-C161-20DC-6E4D-EB4DABB2FA4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FA80470-FA74-4F1A-96F7-5CB1104798AD}" type="slidenum">
              <a:rPr lang="en-US" altLang="en-US" sz="1400" smtClean="0"/>
              <a:pPr>
                <a:spcBef>
                  <a:spcPct val="0"/>
                </a:spcBef>
                <a:buFontTx/>
                <a:buNone/>
              </a:pPr>
              <a:t>20</a:t>
            </a:fld>
            <a:endParaRPr lang="en-US" altLang="en-US" sz="1400"/>
          </a:p>
        </p:txBody>
      </p:sp>
      <p:sp>
        <p:nvSpPr>
          <p:cNvPr id="32774" name="Rectangle 7">
            <a:extLst>
              <a:ext uri="{FF2B5EF4-FFF2-40B4-BE49-F238E27FC236}">
                <a16:creationId xmlns:a16="http://schemas.microsoft.com/office/drawing/2014/main" id="{7AE61BB5-A4FC-76A5-051D-9A4C5FAF70E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aphicFrame>
        <p:nvGraphicFramePr>
          <p:cNvPr id="32775" name="Object 11">
            <a:extLst>
              <a:ext uri="{FF2B5EF4-FFF2-40B4-BE49-F238E27FC236}">
                <a16:creationId xmlns:a16="http://schemas.microsoft.com/office/drawing/2014/main" id="{E3E2802B-F469-C7EC-8E70-6E2B572D689E}"/>
              </a:ext>
            </a:extLst>
          </p:cNvPr>
          <p:cNvGraphicFramePr>
            <a:graphicFrameLocks noChangeAspect="1"/>
          </p:cNvGraphicFramePr>
          <p:nvPr/>
        </p:nvGraphicFramePr>
        <p:xfrm>
          <a:off x="1573213" y="1676400"/>
          <a:ext cx="4425950" cy="411163"/>
        </p:xfrm>
        <a:graphic>
          <a:graphicData uri="http://schemas.openxmlformats.org/presentationml/2006/ole">
            <mc:AlternateContent xmlns:mc="http://schemas.openxmlformats.org/markup-compatibility/2006">
              <mc:Choice xmlns:v="urn:schemas-microsoft-com:vml" Requires="v">
                <p:oleObj name="Equation" r:id="rId2" imgW="4419600" imgH="406400" progId="Equation.DSMT4">
                  <p:embed/>
                </p:oleObj>
              </mc:Choice>
              <mc:Fallback>
                <p:oleObj name="Equation" r:id="rId2" imgW="4419600" imgH="406400"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1676400"/>
                        <a:ext cx="44259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6" name="Rectangle 9">
            <a:extLst>
              <a:ext uri="{FF2B5EF4-FFF2-40B4-BE49-F238E27FC236}">
                <a16:creationId xmlns:a16="http://schemas.microsoft.com/office/drawing/2014/main" id="{B584FDD7-8900-B320-BE69-9C122813C423}"/>
              </a:ext>
            </a:extLst>
          </p:cNvPr>
          <p:cNvSpPr>
            <a:spLocks noChangeArrowheads="1"/>
          </p:cNvSpPr>
          <p:nvPr/>
        </p:nvSpPr>
        <p:spPr bwMode="auto">
          <a:xfrm>
            <a:off x="304800" y="5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aphicFrame>
        <p:nvGraphicFramePr>
          <p:cNvPr id="32777" name="Object 13">
            <a:extLst>
              <a:ext uri="{FF2B5EF4-FFF2-40B4-BE49-F238E27FC236}">
                <a16:creationId xmlns:a16="http://schemas.microsoft.com/office/drawing/2014/main" id="{5E439389-E464-5DC1-3CDE-6C25AB1F1D4B}"/>
              </a:ext>
            </a:extLst>
          </p:cNvPr>
          <p:cNvGraphicFramePr>
            <a:graphicFrameLocks noChangeAspect="1"/>
          </p:cNvGraphicFramePr>
          <p:nvPr/>
        </p:nvGraphicFramePr>
        <p:xfrm>
          <a:off x="1066800" y="2655888"/>
          <a:ext cx="6946900" cy="849312"/>
        </p:xfrm>
        <a:graphic>
          <a:graphicData uri="http://schemas.openxmlformats.org/presentationml/2006/ole">
            <mc:AlternateContent xmlns:mc="http://schemas.openxmlformats.org/markup-compatibility/2006">
              <mc:Choice xmlns:v="urn:schemas-microsoft-com:vml" Requires="v">
                <p:oleObj name="Equation" r:id="rId4" imgW="6946900" imgH="838200" progId="Equation.DSMT4">
                  <p:embed/>
                </p:oleObj>
              </mc:Choice>
              <mc:Fallback>
                <p:oleObj name="Equation" r:id="rId4" imgW="6946900" imgH="83820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655888"/>
                        <a:ext cx="69469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05529AD6-0F15-A61E-711F-574940525049}"/>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1B45758-317D-24DA-15CF-07830B90696D}"/>
              </a:ext>
            </a:extLst>
          </p:cNvPr>
          <p:cNvSpPr>
            <a:spLocks noGrp="1" noChangeArrowheads="1"/>
          </p:cNvSpPr>
          <p:nvPr>
            <p:ph type="title"/>
          </p:nvPr>
        </p:nvSpPr>
        <p:spPr>
          <a:xfrm>
            <a:off x="685800" y="228600"/>
            <a:ext cx="7772400" cy="762000"/>
          </a:xfrm>
        </p:spPr>
        <p:txBody>
          <a:bodyPr/>
          <a:lstStyle/>
          <a:p>
            <a:r>
              <a:rPr lang="en-US" altLang="en-US" dirty="0"/>
              <a:t>Flowering plants</a:t>
            </a:r>
          </a:p>
        </p:txBody>
      </p:sp>
      <p:sp>
        <p:nvSpPr>
          <p:cNvPr id="3" name="Content Placeholder 2">
            <a:extLst>
              <a:ext uri="{FF2B5EF4-FFF2-40B4-BE49-F238E27FC236}">
                <a16:creationId xmlns:a16="http://schemas.microsoft.com/office/drawing/2014/main" id="{2C6DED97-A774-DBB3-516A-E0E6AD32C54E}"/>
              </a:ext>
            </a:extLst>
          </p:cNvPr>
          <p:cNvSpPr>
            <a:spLocks noGrp="1"/>
          </p:cNvSpPr>
          <p:nvPr>
            <p:ph idx="1"/>
          </p:nvPr>
        </p:nvSpPr>
        <p:spPr>
          <a:xfrm>
            <a:off x="533400" y="1066800"/>
            <a:ext cx="8229600" cy="5086350"/>
          </a:xfrm>
        </p:spPr>
        <p:txBody>
          <a:bodyPr/>
          <a:lstStyle/>
          <a:p>
            <a:pPr>
              <a:defRPr/>
            </a:pPr>
            <a:r>
              <a:rPr lang="en-US" sz="2400" dirty="0"/>
              <a:t>Fisher concluded that the P-value for the reference set that conditions on </a:t>
            </a:r>
            <a:r>
              <a:rPr lang="en-US" sz="2400" i="1" dirty="0"/>
              <a:t>a</a:t>
            </a:r>
            <a:r>
              <a:rPr lang="en-US" sz="2400" dirty="0"/>
              <a:t> is the appropriate one. George Barnard “after long meditation” was forced to agree, leading him to abandon his CSM test independence in a 2x2 table. Fisher asserted that "Barnard is the only statistician who has ever admitted he was wrong.“</a:t>
            </a:r>
          </a:p>
          <a:p>
            <a:pPr marL="0" indent="0">
              <a:buFontTx/>
              <a:buNone/>
              <a:defRPr/>
            </a:pPr>
            <a:r>
              <a:rPr lang="en-US" sz="2400" dirty="0"/>
              <a:t>Did that resolve the issue? Apparently not! According to latest Wikipedia</a:t>
            </a:r>
          </a:p>
          <a:p>
            <a:pPr>
              <a:defRPr/>
            </a:pPr>
            <a:r>
              <a:rPr lang="en-US" sz="2400" dirty="0"/>
              <a:t>“Under specious pressure from Fisher, Barnard retracted his test in a published paper, however many researchers prefer Barnard’s exact test over Fisher's exact test for analyzing 2 × 2 contingency tables, since its statistics are more powerful for the vast majority of experimental designs, whereas Fisher’s exact test statistics are conservative.”</a:t>
            </a:r>
          </a:p>
          <a:p>
            <a:pPr>
              <a:defRPr/>
            </a:pPr>
            <a:endParaRPr lang="en-US" sz="2400" dirty="0">
              <a:ea typeface="Times New Roman" panose="02020603050405020304" pitchFamily="18" charset="0"/>
            </a:endParaRPr>
          </a:p>
          <a:p>
            <a:pPr>
              <a:defRPr/>
            </a:pPr>
            <a:endParaRPr lang="en-US" dirty="0"/>
          </a:p>
        </p:txBody>
      </p:sp>
      <p:sp>
        <p:nvSpPr>
          <p:cNvPr id="33797" name="Slide Number Placeholder 4">
            <a:extLst>
              <a:ext uri="{FF2B5EF4-FFF2-40B4-BE49-F238E27FC236}">
                <a16:creationId xmlns:a16="http://schemas.microsoft.com/office/drawing/2014/main" id="{15E9FAF5-E5DA-78E1-3275-DD78870CDB88}"/>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56E2586-DB77-41A7-9C8A-9973F404BB52}" type="slidenum">
              <a:rPr lang="en-US" altLang="en-US" sz="1400" smtClean="0"/>
              <a:pPr>
                <a:spcBef>
                  <a:spcPct val="0"/>
                </a:spcBef>
                <a:buFontTx/>
                <a:buNone/>
              </a:pPr>
              <a:t>21</a:t>
            </a:fld>
            <a:endParaRPr lang="en-US" altLang="en-US" sz="1400"/>
          </a:p>
        </p:txBody>
      </p:sp>
      <p:sp>
        <p:nvSpPr>
          <p:cNvPr id="33798" name="Rectangle 7">
            <a:extLst>
              <a:ext uri="{FF2B5EF4-FFF2-40B4-BE49-F238E27FC236}">
                <a16:creationId xmlns:a16="http://schemas.microsoft.com/office/drawing/2014/main" id="{306F3D19-28E2-57CE-FA7E-BA99D45F38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3799" name="Rectangle 9">
            <a:extLst>
              <a:ext uri="{FF2B5EF4-FFF2-40B4-BE49-F238E27FC236}">
                <a16:creationId xmlns:a16="http://schemas.microsoft.com/office/drawing/2014/main" id="{3167FA97-0234-5785-4C58-6343F918024B}"/>
              </a:ext>
            </a:extLst>
          </p:cNvPr>
          <p:cNvSpPr>
            <a:spLocks noChangeArrowheads="1"/>
          </p:cNvSpPr>
          <p:nvPr/>
        </p:nvSpPr>
        <p:spPr bwMode="auto">
          <a:xfrm>
            <a:off x="304800" y="5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 name="Footer Placeholder 1">
            <a:extLst>
              <a:ext uri="{FF2B5EF4-FFF2-40B4-BE49-F238E27FC236}">
                <a16:creationId xmlns:a16="http://schemas.microsoft.com/office/drawing/2014/main" id="{4847C22E-7C99-D395-CE56-1119CF361DDA}"/>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B17CB18-C924-42F5-213A-F86C311BD8D2}"/>
              </a:ext>
            </a:extLst>
          </p:cNvPr>
          <p:cNvSpPr>
            <a:spLocks noGrp="1" noChangeArrowheads="1"/>
          </p:cNvSpPr>
          <p:nvPr>
            <p:ph type="title"/>
          </p:nvPr>
        </p:nvSpPr>
        <p:spPr>
          <a:xfrm>
            <a:off x="304800" y="381000"/>
            <a:ext cx="8458200" cy="762000"/>
          </a:xfrm>
        </p:spPr>
        <p:txBody>
          <a:bodyPr/>
          <a:lstStyle/>
          <a:p>
            <a:r>
              <a:rPr lang="en-US" altLang="en-US" sz="3200">
                <a:ea typeface="Cambria" panose="02040503050406030204" pitchFamily="18" charset="0"/>
                <a:cs typeface="Cambria" panose="02040503050406030204" pitchFamily="18" charset="0"/>
              </a:rPr>
              <a:t>Tests of independence in a 2x2 contingency table</a:t>
            </a:r>
          </a:p>
        </p:txBody>
      </p:sp>
      <p:sp>
        <p:nvSpPr>
          <p:cNvPr id="35843" name="Content Placeholder 2">
            <a:extLst>
              <a:ext uri="{FF2B5EF4-FFF2-40B4-BE49-F238E27FC236}">
                <a16:creationId xmlns:a16="http://schemas.microsoft.com/office/drawing/2014/main" id="{6CD3EA10-2152-81E2-C4B1-08147E85C2FB}"/>
              </a:ext>
            </a:extLst>
          </p:cNvPr>
          <p:cNvSpPr>
            <a:spLocks noGrp="1" noChangeArrowheads="1"/>
          </p:cNvSpPr>
          <p:nvPr>
            <p:ph idx="1"/>
          </p:nvPr>
        </p:nvSpPr>
        <p:spPr>
          <a:xfrm>
            <a:off x="685800" y="2514600"/>
            <a:ext cx="7772400" cy="3429000"/>
          </a:xfrm>
        </p:spPr>
        <p:txBody>
          <a:bodyPr/>
          <a:lstStyle/>
          <a:p>
            <a:pPr marL="0" indent="0">
              <a:buFontTx/>
              <a:buNone/>
            </a:pPr>
            <a:r>
              <a:rPr lang="en-US" altLang="en-US" sz="2400" dirty="0"/>
              <a:t>The Pearson chi-squared test (C) and the Fisher exact test (F) or its approximation, the Yates continuity-corrected chi-squared test (Y), give similar results in large samples, but differ in small samples</a:t>
            </a:r>
          </a:p>
          <a:p>
            <a:pPr marL="0" indent="0">
              <a:buFontTx/>
              <a:buNone/>
            </a:pPr>
            <a:r>
              <a:rPr lang="en-US" altLang="en-US" sz="2400" dirty="0"/>
              <a:t>Yates (1984 </a:t>
            </a:r>
            <a:r>
              <a:rPr lang="en-US" altLang="en-US" sz="2400" i="1" dirty="0"/>
              <a:t>J. Roy. Statist. Soc. A</a:t>
            </a:r>
            <a:r>
              <a:rPr lang="en-US" altLang="en-US" sz="2400" dirty="0"/>
              <a:t>) discussed these alternative tests, 50 years after his paper on the continuity-corrected chi-squared test</a:t>
            </a:r>
          </a:p>
          <a:p>
            <a:pPr marL="0" indent="0">
              <a:buFontTx/>
              <a:buNone/>
            </a:pPr>
            <a:r>
              <a:rPr lang="en-US" altLang="en-US" sz="2400" dirty="0"/>
              <a:t>The choice remains contentious, over 40 years later</a:t>
            </a:r>
          </a:p>
          <a:p>
            <a:pPr marL="0" indent="0">
              <a:buFontTx/>
              <a:buNone/>
            </a:pPr>
            <a:r>
              <a:rPr lang="en-US" altLang="en-US" sz="2400" dirty="0"/>
              <a:t>Issue of </a:t>
            </a:r>
            <a:r>
              <a:rPr lang="en-US" altLang="en-US" sz="2400" dirty="0" err="1"/>
              <a:t>ancillarity</a:t>
            </a:r>
            <a:r>
              <a:rPr lang="en-US" altLang="en-US" sz="2400" dirty="0"/>
              <a:t> plays a key role…</a:t>
            </a:r>
          </a:p>
          <a:p>
            <a:pPr marL="0" indent="0">
              <a:buFontTx/>
              <a:buNone/>
            </a:pPr>
            <a:endParaRPr lang="en-US" altLang="en-US" sz="2400" dirty="0"/>
          </a:p>
        </p:txBody>
      </p:sp>
      <p:sp>
        <p:nvSpPr>
          <p:cNvPr id="35845" name="Slide Number Placeholder 4">
            <a:extLst>
              <a:ext uri="{FF2B5EF4-FFF2-40B4-BE49-F238E27FC236}">
                <a16:creationId xmlns:a16="http://schemas.microsoft.com/office/drawing/2014/main" id="{00E34033-C480-4F76-1886-622E1B184660}"/>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1C0F5A3-3337-4281-AD3C-84CD0D0CC467}" type="slidenum">
              <a:rPr lang="en-US" altLang="en-US" sz="1400" smtClean="0"/>
              <a:pPr>
                <a:spcBef>
                  <a:spcPct val="0"/>
                </a:spcBef>
                <a:buFontTx/>
                <a:buNone/>
              </a:pPr>
              <a:t>22</a:t>
            </a:fld>
            <a:endParaRPr lang="en-US" altLang="en-US" sz="1400"/>
          </a:p>
        </p:txBody>
      </p:sp>
      <p:graphicFrame>
        <p:nvGraphicFramePr>
          <p:cNvPr id="35846" name="Object 5">
            <a:extLst>
              <a:ext uri="{FF2B5EF4-FFF2-40B4-BE49-F238E27FC236}">
                <a16:creationId xmlns:a16="http://schemas.microsoft.com/office/drawing/2014/main" id="{5C38786C-8404-F40B-5AA6-0BD8099B1763}"/>
              </a:ext>
            </a:extLst>
          </p:cNvPr>
          <p:cNvGraphicFramePr>
            <a:graphicFrameLocks noChangeAspect="1"/>
          </p:cNvGraphicFramePr>
          <p:nvPr/>
        </p:nvGraphicFramePr>
        <p:xfrm>
          <a:off x="1416050" y="1085850"/>
          <a:ext cx="6286500" cy="1422400"/>
        </p:xfrm>
        <a:graphic>
          <a:graphicData uri="http://schemas.openxmlformats.org/presentationml/2006/ole">
            <mc:AlternateContent xmlns:mc="http://schemas.openxmlformats.org/markup-compatibility/2006">
              <mc:Choice xmlns:v="urn:schemas-microsoft-com:vml" Requires="v">
                <p:oleObj name="Equation" r:id="rId2" imgW="6286500" imgH="1422400" progId="Equation.DSMT4">
                  <p:embed/>
                </p:oleObj>
              </mc:Choice>
              <mc:Fallback>
                <p:oleObj name="Equation" r:id="rId2" imgW="6286500" imgH="14224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1085850"/>
                        <a:ext cx="62865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B2EB2822-4245-BE39-EBCE-4013BA0424FF}"/>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4">
            <a:extLst>
              <a:ext uri="{FF2B5EF4-FFF2-40B4-BE49-F238E27FC236}">
                <a16:creationId xmlns:a16="http://schemas.microsoft.com/office/drawing/2014/main" id="{A4B93D76-E739-1747-E324-04F102FA5AB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52909E4-D9BD-4C21-B9C9-09235299F578}" type="slidenum">
              <a:rPr lang="en-US" altLang="en-US" sz="1400" smtClean="0"/>
              <a:pPr>
                <a:spcBef>
                  <a:spcPct val="0"/>
                </a:spcBef>
                <a:buFontTx/>
                <a:buNone/>
              </a:pPr>
              <a:t>23</a:t>
            </a:fld>
            <a:endParaRPr lang="en-US" altLang="en-US" sz="1400"/>
          </a:p>
        </p:txBody>
      </p:sp>
      <p:sp>
        <p:nvSpPr>
          <p:cNvPr id="38916" name="Rectangle 2">
            <a:extLst>
              <a:ext uri="{FF2B5EF4-FFF2-40B4-BE49-F238E27FC236}">
                <a16:creationId xmlns:a16="http://schemas.microsoft.com/office/drawing/2014/main" id="{23CA919A-EFB9-F26E-C8F0-D650BFA81550}"/>
              </a:ext>
            </a:extLst>
          </p:cNvPr>
          <p:cNvSpPr>
            <a:spLocks noGrp="1" noChangeArrowheads="1"/>
          </p:cNvSpPr>
          <p:nvPr>
            <p:ph type="title"/>
          </p:nvPr>
        </p:nvSpPr>
        <p:spPr/>
        <p:txBody>
          <a:bodyPr/>
          <a:lstStyle/>
          <a:p>
            <a:r>
              <a:rPr lang="en-US" altLang="en-US">
                <a:ea typeface="Cambria" panose="02040503050406030204" pitchFamily="18" charset="0"/>
                <a:cs typeface="Cambria" panose="02040503050406030204" pitchFamily="18" charset="0"/>
              </a:rPr>
              <a:t>Independence in 2x2 tables</a:t>
            </a:r>
          </a:p>
        </p:txBody>
      </p:sp>
      <p:sp>
        <p:nvSpPr>
          <p:cNvPr id="38917" name="Rectangle 3">
            <a:extLst>
              <a:ext uri="{FF2B5EF4-FFF2-40B4-BE49-F238E27FC236}">
                <a16:creationId xmlns:a16="http://schemas.microsoft.com/office/drawing/2014/main" id="{3D8B1975-680C-015D-2091-9430BBB4CD98}"/>
              </a:ext>
            </a:extLst>
          </p:cNvPr>
          <p:cNvSpPr>
            <a:spLocks noGrp="1" noChangeArrowheads="1"/>
          </p:cNvSpPr>
          <p:nvPr>
            <p:ph type="body" idx="1"/>
          </p:nvPr>
        </p:nvSpPr>
        <p:spPr>
          <a:xfrm>
            <a:off x="533400" y="1219200"/>
            <a:ext cx="8229600" cy="4876800"/>
          </a:xfrm>
        </p:spPr>
        <p:txBody>
          <a:bodyPr/>
          <a:lstStyle/>
          <a:p>
            <a:pPr>
              <a:lnSpc>
                <a:spcPct val="90000"/>
              </a:lnSpc>
            </a:pPr>
            <a:r>
              <a:rPr lang="en-US" altLang="en-US" sz="2600">
                <a:cs typeface="Times New Roman" panose="02020603050405020304" pitchFamily="18" charset="0"/>
              </a:rPr>
              <a:t>F and Y are conservative when one margin is fixed  (as is common in many practical designs):</a:t>
            </a:r>
          </a:p>
          <a:p>
            <a:pPr lvl="1">
              <a:lnSpc>
                <a:spcPct val="90000"/>
              </a:lnSpc>
            </a:pPr>
            <a:r>
              <a:rPr lang="en-US" altLang="en-US" sz="2200">
                <a:cs typeface="Times New Roman" panose="02020603050405020304" pitchFamily="18" charset="0"/>
              </a:rPr>
              <a:t>The test statistic for F or Y is “less extreme” than for P and B. In particular, Yates’ continuity correction makes the chi-squared statistic for Y smaller than the chi-squared statistic for P. </a:t>
            </a:r>
          </a:p>
          <a:p>
            <a:pPr lvl="1">
              <a:lnSpc>
                <a:spcPct val="90000"/>
              </a:lnSpc>
            </a:pPr>
            <a:r>
              <a:rPr lang="en-US" altLang="en-US" sz="2200">
                <a:cs typeface="Times New Roman" panose="02020603050405020304" pitchFamily="18" charset="0"/>
              </a:rPr>
              <a:t>With discrete data, hypothesis tests for a fixed nominal size are inherently conservative. This conservatism is more pronounced for F and Y than for P and B.</a:t>
            </a:r>
          </a:p>
          <a:p>
            <a:pPr>
              <a:lnSpc>
                <a:spcPct val="90000"/>
              </a:lnSpc>
            </a:pPr>
            <a:r>
              <a:rPr lang="en-US" altLang="en-US" sz="2600">
                <a:cs typeface="Times New Roman" panose="02020603050405020304" pitchFamily="18" charset="0"/>
              </a:rPr>
              <a:t>On the other hand, F is an exact test if both margins are fixed</a:t>
            </a:r>
          </a:p>
          <a:p>
            <a:pPr>
              <a:lnSpc>
                <a:spcPct val="90000"/>
              </a:lnSpc>
            </a:pPr>
            <a:r>
              <a:rPr lang="en-US" altLang="en-US" sz="2600">
                <a:cs typeface="Times New Roman" panose="02020603050405020304" pitchFamily="18" charset="0"/>
              </a:rPr>
              <a:t>Should we condition on second margin or not? </a:t>
            </a:r>
          </a:p>
          <a:p>
            <a:pPr lvl="1">
              <a:lnSpc>
                <a:spcPct val="90000"/>
              </a:lnSpc>
            </a:pPr>
            <a:r>
              <a:rPr lang="en-US" altLang="en-US">
                <a:cs typeface="Times New Roman" panose="02020603050405020304" pitchFamily="18" charset="0"/>
              </a:rPr>
              <a:t>It’s not clear – the second margin is approximately, but not exactly,  S-ancillary for odds ratio </a:t>
            </a:r>
          </a:p>
          <a:p>
            <a:pPr>
              <a:lnSpc>
                <a:spcPct val="90000"/>
              </a:lnSpc>
              <a:buFontTx/>
              <a:buNone/>
            </a:pPr>
            <a:endParaRPr lang="en-US" altLang="en-US">
              <a:cs typeface="Times New Roman" panose="02020603050405020304" pitchFamily="18" charset="0"/>
            </a:endParaRPr>
          </a:p>
        </p:txBody>
      </p:sp>
      <p:sp>
        <p:nvSpPr>
          <p:cNvPr id="2" name="Footer Placeholder 1">
            <a:extLst>
              <a:ext uri="{FF2B5EF4-FFF2-40B4-BE49-F238E27FC236}">
                <a16:creationId xmlns:a16="http://schemas.microsoft.com/office/drawing/2014/main" id="{C3FFDC93-92DD-E9A2-F881-A99CE63A66B1}"/>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65BF554-54AC-D459-8B00-2D183440A53C}"/>
              </a:ext>
            </a:extLst>
          </p:cNvPr>
          <p:cNvSpPr>
            <a:spLocks noGrp="1" noChangeArrowheads="1"/>
          </p:cNvSpPr>
          <p:nvPr>
            <p:ph type="title"/>
          </p:nvPr>
        </p:nvSpPr>
        <p:spPr/>
        <p:txBody>
          <a:bodyPr/>
          <a:lstStyle/>
          <a:p>
            <a:r>
              <a:rPr lang="en-US" altLang="en-US">
                <a:ea typeface="Cambria" panose="02040503050406030204" pitchFamily="18" charset="0"/>
                <a:cs typeface="Cambria" panose="02040503050406030204" pitchFamily="18" charset="0"/>
              </a:rPr>
              <a:t>Bayes posterior prob vs p-value</a:t>
            </a:r>
          </a:p>
        </p:txBody>
      </p:sp>
      <p:sp>
        <p:nvSpPr>
          <p:cNvPr id="47107" name="Content Placeholder 2">
            <a:extLst>
              <a:ext uri="{FF2B5EF4-FFF2-40B4-BE49-F238E27FC236}">
                <a16:creationId xmlns:a16="http://schemas.microsoft.com/office/drawing/2014/main" id="{38AE48B7-02B1-7AD4-5E32-BCFE8626C8BC}"/>
              </a:ext>
            </a:extLst>
          </p:cNvPr>
          <p:cNvSpPr>
            <a:spLocks noGrp="1" noChangeArrowheads="1"/>
          </p:cNvSpPr>
          <p:nvPr>
            <p:ph idx="1"/>
          </p:nvPr>
        </p:nvSpPr>
        <p:spPr/>
        <p:txBody>
          <a:bodyPr/>
          <a:lstStyle/>
          <a:p>
            <a:pPr marL="0" indent="0">
              <a:buFontTx/>
              <a:buNone/>
            </a:pPr>
            <a:r>
              <a:rPr lang="en-US" altLang="en-US" sz="2400" dirty="0">
                <a:ea typeface="Cambria" panose="02040503050406030204" pitchFamily="18" charset="0"/>
                <a:cs typeface="Cambria" panose="02040503050406030204" pitchFamily="18" charset="0"/>
              </a:rPr>
              <a:t>Adopting a Bayesian approach for the odds ratio avoids the conditioning issue, because the posterior distribution of the odds ratio conditions on all the data.</a:t>
            </a:r>
          </a:p>
          <a:p>
            <a:pPr marL="0" indent="0">
              <a:buFontTx/>
              <a:buNone/>
            </a:pPr>
            <a:r>
              <a:rPr lang="en-US" altLang="en-US" sz="2400" dirty="0">
                <a:ea typeface="Cambria" panose="02040503050406030204" pitchFamily="18" charset="0"/>
                <a:cs typeface="Cambria" panose="02040503050406030204" pitchFamily="18" charset="0"/>
              </a:rPr>
              <a:t>But … the Bayesian answer depends on the choice of prior</a:t>
            </a:r>
          </a:p>
          <a:p>
            <a:pPr marL="0" indent="0">
              <a:buFontTx/>
              <a:buNone/>
            </a:pPr>
            <a:r>
              <a:rPr lang="en-US" altLang="en-US" sz="2400" dirty="0">
                <a:ea typeface="Cambria" panose="02040503050406030204" pitchFamily="18" charset="0"/>
                <a:cs typeface="Cambria" panose="02040503050406030204" pitchFamily="18" charset="0"/>
              </a:rPr>
              <a:t>It can be shown that the posterior probability under an independent Jeffreys’ prior for the two proportions is very close to the p-value obtained from the standard Pearson chi-square statistic C</a:t>
            </a:r>
          </a:p>
          <a:p>
            <a:pPr marL="0" indent="0">
              <a:buFontTx/>
              <a:buNone/>
            </a:pPr>
            <a:r>
              <a:rPr lang="en-US" altLang="en-US" sz="2400" dirty="0">
                <a:ea typeface="Cambria" panose="02040503050406030204" pitchFamily="18" charset="0"/>
                <a:cs typeface="Cambria" panose="02040503050406030204" pitchFamily="18" charset="0"/>
              </a:rPr>
              <a:t>However, Howard (1998 </a:t>
            </a:r>
            <a:r>
              <a:rPr lang="en-US" altLang="en-US" sz="2400" i="1" dirty="0">
                <a:ea typeface="Cambria" panose="02040503050406030204" pitchFamily="18" charset="0"/>
                <a:cs typeface="Cambria" panose="02040503050406030204" pitchFamily="18" charset="0"/>
              </a:rPr>
              <a:t>Statist. Sci.</a:t>
            </a:r>
            <a:r>
              <a:rPr lang="en-US" altLang="en-US" sz="2400" dirty="0">
                <a:ea typeface="Cambria" panose="02040503050406030204" pitchFamily="18" charset="0"/>
                <a:cs typeface="Cambria" panose="02040503050406030204" pitchFamily="18" charset="0"/>
              </a:rPr>
              <a:t>) argues persuasively that the priors should be dependent, and this leads to a Bayesian answer closer to the P-value from F or Y (!)</a:t>
            </a:r>
          </a:p>
          <a:p>
            <a:pPr marL="0" indent="0">
              <a:buFontTx/>
              <a:buNone/>
            </a:pPr>
            <a:r>
              <a:rPr lang="en-US" altLang="en-US" sz="2400" dirty="0">
                <a:ea typeface="Cambria" panose="02040503050406030204" pitchFamily="18" charset="0"/>
                <a:cs typeface="Cambria" panose="02040503050406030204" pitchFamily="18" charset="0"/>
              </a:rPr>
              <a:t>So he ends up favoring F for frequentist inference, though not for Fisher’s reasons.</a:t>
            </a:r>
          </a:p>
          <a:p>
            <a:pPr marL="0" indent="0">
              <a:buFontTx/>
              <a:buNone/>
            </a:pPr>
            <a:endParaRPr lang="en-US" altLang="en-US" sz="2400" dirty="0">
              <a:ea typeface="Cambria" panose="02040503050406030204" pitchFamily="18" charset="0"/>
              <a:cs typeface="Cambria" panose="02040503050406030204" pitchFamily="18" charset="0"/>
            </a:endParaRPr>
          </a:p>
        </p:txBody>
      </p:sp>
      <p:sp>
        <p:nvSpPr>
          <p:cNvPr id="47109" name="Slide Number Placeholder 4">
            <a:extLst>
              <a:ext uri="{FF2B5EF4-FFF2-40B4-BE49-F238E27FC236}">
                <a16:creationId xmlns:a16="http://schemas.microsoft.com/office/drawing/2014/main" id="{3C09B2D6-7ADF-E6F8-4087-27C90066822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08E51C0-1D04-447F-B768-50A299D9C1D4}" type="slidenum">
              <a:rPr lang="en-US" altLang="en-US" sz="1400" smtClean="0"/>
              <a:pPr>
                <a:spcBef>
                  <a:spcPct val="0"/>
                </a:spcBef>
                <a:buFontTx/>
                <a:buNone/>
              </a:pPr>
              <a:t>24</a:t>
            </a:fld>
            <a:endParaRPr lang="en-US" altLang="en-US" sz="1400"/>
          </a:p>
        </p:txBody>
      </p:sp>
      <p:sp>
        <p:nvSpPr>
          <p:cNvPr id="2" name="Footer Placeholder 1">
            <a:extLst>
              <a:ext uri="{FF2B5EF4-FFF2-40B4-BE49-F238E27FC236}">
                <a16:creationId xmlns:a16="http://schemas.microsoft.com/office/drawing/2014/main" id="{9EC056D8-AC92-7E0F-2D76-47F719A49857}"/>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34924AD-7676-5FC0-84A6-58504020CEB5}"/>
              </a:ext>
            </a:extLst>
          </p:cNvPr>
          <p:cNvSpPr>
            <a:spLocks noGrp="1" noChangeArrowheads="1"/>
          </p:cNvSpPr>
          <p:nvPr>
            <p:ph type="title"/>
          </p:nvPr>
        </p:nvSpPr>
        <p:spPr/>
        <p:txBody>
          <a:bodyPr/>
          <a:lstStyle/>
          <a:p>
            <a:r>
              <a:rPr lang="en-US" altLang="en-US"/>
              <a:t>Calibrated Bayes</a:t>
            </a:r>
          </a:p>
        </p:txBody>
      </p:sp>
      <p:sp>
        <p:nvSpPr>
          <p:cNvPr id="49155" name="Content Placeholder 2">
            <a:extLst>
              <a:ext uri="{FF2B5EF4-FFF2-40B4-BE49-F238E27FC236}">
                <a16:creationId xmlns:a16="http://schemas.microsoft.com/office/drawing/2014/main" id="{4A2C99DA-0C2E-D793-EE5F-7F08F167E8F2}"/>
              </a:ext>
            </a:extLst>
          </p:cNvPr>
          <p:cNvSpPr>
            <a:spLocks noGrp="1" noChangeArrowheads="1"/>
          </p:cNvSpPr>
          <p:nvPr>
            <p:ph idx="1"/>
          </p:nvPr>
        </p:nvSpPr>
        <p:spPr>
          <a:xfrm>
            <a:off x="685800" y="1219200"/>
            <a:ext cx="8001000" cy="4876800"/>
          </a:xfrm>
        </p:spPr>
        <p:txBody>
          <a:bodyPr/>
          <a:lstStyle/>
          <a:p>
            <a:r>
              <a:rPr lang="en-US" altLang="en-US" sz="2400" dirty="0"/>
              <a:t>Much of the frequentist and Bayes literature is like an estranged brother and sister who don’t talk to one another</a:t>
            </a:r>
          </a:p>
          <a:p>
            <a:r>
              <a:rPr lang="en-US" altLang="en-US" sz="2400" dirty="0"/>
              <a:t>As discussed in Chapter 6, two notable papers by Box (1980 </a:t>
            </a:r>
            <a:r>
              <a:rPr lang="en-US" altLang="en-US" sz="2400" i="1" dirty="0"/>
              <a:t>J. Roy. Statist. Soc. A</a:t>
            </a:r>
            <a:r>
              <a:rPr lang="en-US" altLang="en-US" sz="2400" dirty="0"/>
              <a:t>) and Rubin (1984 </a:t>
            </a:r>
            <a:r>
              <a:rPr lang="en-US" altLang="en-US" sz="2400" i="1" dirty="0"/>
              <a:t>Ann. Statist.</a:t>
            </a:r>
            <a:r>
              <a:rPr lang="en-US" altLang="en-US" sz="2400" dirty="0"/>
              <a:t>) present unified approaches that attempt to capture the best features of both philosophies</a:t>
            </a:r>
          </a:p>
          <a:p>
            <a:endParaRPr lang="en-US" altLang="en-US" sz="2400" dirty="0"/>
          </a:p>
        </p:txBody>
      </p:sp>
      <p:sp>
        <p:nvSpPr>
          <p:cNvPr id="49157" name="Slide Number Placeholder 4">
            <a:extLst>
              <a:ext uri="{FF2B5EF4-FFF2-40B4-BE49-F238E27FC236}">
                <a16:creationId xmlns:a16="http://schemas.microsoft.com/office/drawing/2014/main" id="{FEB5F314-6646-C710-8F16-81F6FD6CE62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BE6CC72-2A64-4C86-9E19-ED2287435C65}" type="slidenum">
              <a:rPr lang="en-US" altLang="en-US" sz="1400" smtClean="0"/>
              <a:pPr>
                <a:spcBef>
                  <a:spcPct val="0"/>
                </a:spcBef>
                <a:buFontTx/>
                <a:buNone/>
              </a:pPr>
              <a:t>25</a:t>
            </a:fld>
            <a:endParaRPr lang="en-US" altLang="en-US" sz="1400"/>
          </a:p>
        </p:txBody>
      </p:sp>
      <p:sp>
        <p:nvSpPr>
          <p:cNvPr id="2" name="Footer Placeholder 1">
            <a:extLst>
              <a:ext uri="{FF2B5EF4-FFF2-40B4-BE49-F238E27FC236}">
                <a16:creationId xmlns:a16="http://schemas.microsoft.com/office/drawing/2014/main" id="{50E94801-09C2-0FA4-ECF8-75074F8E65F4}"/>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03D4321-008A-2628-D74A-FDF48DD616FA}"/>
              </a:ext>
            </a:extLst>
          </p:cNvPr>
          <p:cNvSpPr>
            <a:spLocks noGrp="1" noChangeArrowheads="1"/>
          </p:cNvSpPr>
          <p:nvPr>
            <p:ph type="title"/>
          </p:nvPr>
        </p:nvSpPr>
        <p:spPr/>
        <p:txBody>
          <a:bodyPr/>
          <a:lstStyle/>
          <a:p>
            <a:r>
              <a:rPr lang="en-US" altLang="en-US"/>
              <a:t>Bayesians should be frequentist</a:t>
            </a:r>
          </a:p>
        </p:txBody>
      </p:sp>
      <p:sp>
        <p:nvSpPr>
          <p:cNvPr id="3" name="Content Placeholder 2">
            <a:extLst>
              <a:ext uri="{FF2B5EF4-FFF2-40B4-BE49-F238E27FC236}">
                <a16:creationId xmlns:a16="http://schemas.microsoft.com/office/drawing/2014/main" id="{F1EC6B09-0059-8C21-44C9-F202A97D4B45}"/>
              </a:ext>
            </a:extLst>
          </p:cNvPr>
          <p:cNvSpPr>
            <a:spLocks noGrp="1"/>
          </p:cNvSpPr>
          <p:nvPr>
            <p:ph idx="1"/>
          </p:nvPr>
        </p:nvSpPr>
        <p:spPr>
          <a:xfrm>
            <a:off x="685800" y="1219200"/>
            <a:ext cx="8001000" cy="4876800"/>
          </a:xfrm>
        </p:spPr>
        <p:txBody>
          <a:bodyPr/>
          <a:lstStyle/>
          <a:p>
            <a:pPr>
              <a:defRPr/>
            </a:pPr>
            <a:r>
              <a:rPr lang="en-US" sz="2400" dirty="0"/>
              <a:t>Bayes is optimal if the model and prior are well specified, but </a:t>
            </a:r>
          </a:p>
          <a:p>
            <a:pPr>
              <a:defRPr/>
            </a:pPr>
            <a:r>
              <a:rPr lang="en-US" sz="2400" dirty="0"/>
              <a:t>“all models are wrong”…</a:t>
            </a:r>
          </a:p>
          <a:p>
            <a:pPr>
              <a:defRPr/>
            </a:pPr>
            <a:r>
              <a:rPr lang="en-US" sz="2400" dirty="0"/>
              <a:t>… and Bayes may give very poor inferences if the model is </a:t>
            </a:r>
            <a:r>
              <a:rPr lang="en-US" sz="2400" dirty="0" err="1"/>
              <a:t>misspecified</a:t>
            </a:r>
            <a:endParaRPr lang="en-US" sz="2400" dirty="0"/>
          </a:p>
          <a:p>
            <a:pPr>
              <a:defRPr/>
            </a:pPr>
            <a:r>
              <a:rPr lang="en-US" sz="2400" dirty="0"/>
              <a:t>Thus Bayesian inferences, such as posterior credible intervals, should be </a:t>
            </a:r>
            <a:r>
              <a:rPr lang="en-US" sz="2400" i="1" dirty="0"/>
              <a:t>well calibrated</a:t>
            </a:r>
            <a:r>
              <a:rPr lang="en-US" sz="2400" dirty="0"/>
              <a:t>, in the sense of having approximately the nominal coverage when regarded as confidence intervals</a:t>
            </a:r>
          </a:p>
          <a:p>
            <a:pPr marL="0" indent="0">
              <a:buFontTx/>
              <a:buNone/>
              <a:defRPr/>
            </a:pPr>
            <a:endParaRPr lang="en-US" sz="2400" dirty="0"/>
          </a:p>
        </p:txBody>
      </p:sp>
      <p:sp>
        <p:nvSpPr>
          <p:cNvPr id="51205" name="Slide Number Placeholder 4">
            <a:extLst>
              <a:ext uri="{FF2B5EF4-FFF2-40B4-BE49-F238E27FC236}">
                <a16:creationId xmlns:a16="http://schemas.microsoft.com/office/drawing/2014/main" id="{516013F6-DCDB-275F-7171-22EE12DD3AB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FCE021-D01D-4F0C-867D-378C03B31D3D}" type="slidenum">
              <a:rPr lang="en-US" altLang="en-US" sz="1400" smtClean="0"/>
              <a:pPr>
                <a:spcBef>
                  <a:spcPct val="0"/>
                </a:spcBef>
                <a:buFontTx/>
                <a:buNone/>
              </a:pPr>
              <a:t>26</a:t>
            </a:fld>
            <a:endParaRPr lang="en-US" altLang="en-US" sz="1400"/>
          </a:p>
        </p:txBody>
      </p:sp>
      <p:sp>
        <p:nvSpPr>
          <p:cNvPr id="2" name="Footer Placeholder 1">
            <a:extLst>
              <a:ext uri="{FF2B5EF4-FFF2-40B4-BE49-F238E27FC236}">
                <a16:creationId xmlns:a16="http://schemas.microsoft.com/office/drawing/2014/main" id="{0125C675-0F1C-1DDE-2F53-EE7A5052D9F5}"/>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049CE754-DED5-C3ED-D97D-ED2638A556E0}"/>
              </a:ext>
            </a:extLst>
          </p:cNvPr>
          <p:cNvSpPr>
            <a:spLocks noGrp="1" noChangeArrowheads="1"/>
          </p:cNvSpPr>
          <p:nvPr>
            <p:ph type="title"/>
          </p:nvPr>
        </p:nvSpPr>
        <p:spPr/>
        <p:txBody>
          <a:bodyPr/>
          <a:lstStyle/>
          <a:p>
            <a:r>
              <a:rPr lang="en-US" altLang="en-US"/>
              <a:t>Frequentists should be Bayesian</a:t>
            </a:r>
          </a:p>
        </p:txBody>
      </p:sp>
      <p:sp>
        <p:nvSpPr>
          <p:cNvPr id="52227" name="Content Placeholder 2">
            <a:extLst>
              <a:ext uri="{FF2B5EF4-FFF2-40B4-BE49-F238E27FC236}">
                <a16:creationId xmlns:a16="http://schemas.microsoft.com/office/drawing/2014/main" id="{A37F4783-36BF-8359-9792-93C8FB319D07}"/>
              </a:ext>
            </a:extLst>
          </p:cNvPr>
          <p:cNvSpPr>
            <a:spLocks noGrp="1" noChangeArrowheads="1"/>
          </p:cNvSpPr>
          <p:nvPr>
            <p:ph idx="1"/>
          </p:nvPr>
        </p:nvSpPr>
        <p:spPr/>
        <p:txBody>
          <a:bodyPr/>
          <a:lstStyle/>
          <a:p>
            <a:pPr>
              <a:defRPr/>
            </a:pPr>
            <a:r>
              <a:rPr lang="en-US" altLang="en-US" dirty="0"/>
              <a:t>Good frequentist properties are useful…</a:t>
            </a:r>
          </a:p>
          <a:p>
            <a:pPr>
              <a:defRPr/>
            </a:pPr>
            <a:r>
              <a:rPr lang="en-US" altLang="en-US" dirty="0"/>
              <a:t>… but do not necessary imply that an  inference is appropriate </a:t>
            </a:r>
            <a:r>
              <a:rPr lang="en-US" altLang="en-US" i="1" dirty="0"/>
              <a:t>for the data set actually observed</a:t>
            </a:r>
            <a:r>
              <a:rPr lang="en-US" altLang="en-US" dirty="0"/>
              <a:t>. </a:t>
            </a:r>
          </a:p>
          <a:p>
            <a:pPr lvl="1">
              <a:defRPr/>
            </a:pPr>
            <a:r>
              <a:rPr lang="en-US" altLang="en-US" dirty="0"/>
              <a:t>Rubin calls this “scientifically justifiability” </a:t>
            </a:r>
          </a:p>
          <a:p>
            <a:pPr lvl="1">
              <a:defRPr/>
            </a:pPr>
            <a:r>
              <a:rPr lang="en-US" altLang="en-US" dirty="0"/>
              <a:t>Frequentist analysis does not necessarily condition on all the relevant information, such as ancillary statistics</a:t>
            </a:r>
          </a:p>
          <a:p>
            <a:pPr marL="0" indent="0">
              <a:buFontTx/>
              <a:buNone/>
              <a:defRPr/>
            </a:pPr>
            <a:endParaRPr lang="en-US" altLang="en-US" dirty="0"/>
          </a:p>
        </p:txBody>
      </p:sp>
      <p:sp>
        <p:nvSpPr>
          <p:cNvPr id="53253" name="Slide Number Placeholder 4">
            <a:extLst>
              <a:ext uri="{FF2B5EF4-FFF2-40B4-BE49-F238E27FC236}">
                <a16:creationId xmlns:a16="http://schemas.microsoft.com/office/drawing/2014/main" id="{E9C173A1-6A09-12CB-EE8F-FD811194D6F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5AD3AAB-485A-4981-BAC0-8F28684FAB92}" type="slidenum">
              <a:rPr lang="en-US" altLang="en-US" sz="1400" smtClean="0"/>
              <a:pPr>
                <a:spcBef>
                  <a:spcPct val="0"/>
                </a:spcBef>
                <a:buFontTx/>
                <a:buNone/>
              </a:pPr>
              <a:t>27</a:t>
            </a:fld>
            <a:endParaRPr lang="en-US" altLang="en-US" sz="1400"/>
          </a:p>
        </p:txBody>
      </p:sp>
      <p:sp>
        <p:nvSpPr>
          <p:cNvPr id="2" name="Footer Placeholder 1">
            <a:extLst>
              <a:ext uri="{FF2B5EF4-FFF2-40B4-BE49-F238E27FC236}">
                <a16:creationId xmlns:a16="http://schemas.microsoft.com/office/drawing/2014/main" id="{7702AB20-147A-A4FD-9589-CDF584F09EEA}"/>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Slide Number Placeholder 5">
            <a:extLst>
              <a:ext uri="{FF2B5EF4-FFF2-40B4-BE49-F238E27FC236}">
                <a16:creationId xmlns:a16="http://schemas.microsoft.com/office/drawing/2014/main" id="{9F97EC42-8A5A-46EB-503D-C63BD58D855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998705B-F5B4-4D1F-A638-411746FAF0A4}" type="slidenum">
              <a:rPr lang="en-US" altLang="en-US" sz="1400" smtClean="0"/>
              <a:pPr>
                <a:spcBef>
                  <a:spcPct val="0"/>
                </a:spcBef>
                <a:buFontTx/>
                <a:buNone/>
              </a:pPr>
              <a:t>28</a:t>
            </a:fld>
            <a:endParaRPr lang="en-US" altLang="en-US" sz="1400"/>
          </a:p>
        </p:txBody>
      </p:sp>
      <p:sp>
        <p:nvSpPr>
          <p:cNvPr id="54276" name="Rectangle 2">
            <a:extLst>
              <a:ext uri="{FF2B5EF4-FFF2-40B4-BE49-F238E27FC236}">
                <a16:creationId xmlns:a16="http://schemas.microsoft.com/office/drawing/2014/main" id="{581C5A65-A0FA-7E91-981C-E807CDA8B2F5}"/>
              </a:ext>
            </a:extLst>
          </p:cNvPr>
          <p:cNvSpPr>
            <a:spLocks noGrp="1" noChangeArrowheads="1"/>
          </p:cNvSpPr>
          <p:nvPr>
            <p:ph type="title"/>
          </p:nvPr>
        </p:nvSpPr>
        <p:spPr/>
        <p:txBody>
          <a:bodyPr/>
          <a:lstStyle/>
          <a:p>
            <a:r>
              <a:rPr lang="en-US" altLang="en-US"/>
              <a:t>Calibrated Bayes</a:t>
            </a:r>
          </a:p>
        </p:txBody>
      </p:sp>
      <p:sp>
        <p:nvSpPr>
          <p:cNvPr id="54277" name="Rectangle 3">
            <a:extLst>
              <a:ext uri="{FF2B5EF4-FFF2-40B4-BE49-F238E27FC236}">
                <a16:creationId xmlns:a16="http://schemas.microsoft.com/office/drawing/2014/main" id="{895CC6FB-53D0-3F95-0C3A-3E13F86463B1}"/>
              </a:ext>
            </a:extLst>
          </p:cNvPr>
          <p:cNvSpPr>
            <a:spLocks noGrp="1" noChangeArrowheads="1"/>
          </p:cNvSpPr>
          <p:nvPr>
            <p:ph type="body" sz="half" idx="1"/>
          </p:nvPr>
        </p:nvSpPr>
        <p:spPr>
          <a:xfrm>
            <a:off x="685800" y="4495800"/>
            <a:ext cx="3810000" cy="1600200"/>
          </a:xfrm>
        </p:spPr>
        <p:txBody>
          <a:bodyPr/>
          <a:lstStyle/>
          <a:p>
            <a:pPr>
              <a:lnSpc>
                <a:spcPct val="80000"/>
              </a:lnSpc>
            </a:pPr>
            <a:endParaRPr lang="en-US" altLang="en-US" sz="1000"/>
          </a:p>
          <a:p>
            <a:pPr>
              <a:lnSpc>
                <a:spcPct val="80000"/>
              </a:lnSpc>
            </a:pPr>
            <a:endParaRPr lang="en-US" altLang="en-US" sz="1000"/>
          </a:p>
          <a:p>
            <a:pPr>
              <a:lnSpc>
                <a:spcPct val="80000"/>
              </a:lnSpc>
            </a:pPr>
            <a:endParaRPr lang="en-US" altLang="en-US" sz="1000"/>
          </a:p>
          <a:p>
            <a:pPr>
              <a:lnSpc>
                <a:spcPct val="80000"/>
              </a:lnSpc>
            </a:pPr>
            <a:endParaRPr lang="en-US" altLang="en-US" sz="1000"/>
          </a:p>
          <a:p>
            <a:pPr>
              <a:lnSpc>
                <a:spcPct val="80000"/>
              </a:lnSpc>
            </a:pPr>
            <a:endParaRPr lang="en-US" altLang="en-US" sz="1000"/>
          </a:p>
          <a:p>
            <a:pPr>
              <a:lnSpc>
                <a:spcPct val="80000"/>
              </a:lnSpc>
            </a:pPr>
            <a:endParaRPr lang="en-US" altLang="en-US" sz="1000"/>
          </a:p>
          <a:p>
            <a:pPr>
              <a:lnSpc>
                <a:spcPct val="80000"/>
              </a:lnSpc>
            </a:pPr>
            <a:endParaRPr lang="en-US" altLang="en-US" sz="1000"/>
          </a:p>
          <a:p>
            <a:pPr>
              <a:lnSpc>
                <a:spcPct val="80000"/>
              </a:lnSpc>
            </a:pPr>
            <a:endParaRPr lang="en-US" altLang="en-US" sz="1000"/>
          </a:p>
          <a:p>
            <a:pPr>
              <a:lnSpc>
                <a:spcPct val="80000"/>
              </a:lnSpc>
            </a:pPr>
            <a:endParaRPr lang="en-US" altLang="en-US" sz="1000"/>
          </a:p>
        </p:txBody>
      </p:sp>
      <p:graphicFrame>
        <p:nvGraphicFramePr>
          <p:cNvPr id="110627" name="Group 35">
            <a:extLst>
              <a:ext uri="{FF2B5EF4-FFF2-40B4-BE49-F238E27FC236}">
                <a16:creationId xmlns:a16="http://schemas.microsoft.com/office/drawing/2014/main" id="{FDBA80C8-F41D-FFF5-29E0-B8D3D4E2C66D}"/>
              </a:ext>
            </a:extLst>
          </p:cNvPr>
          <p:cNvGraphicFramePr>
            <a:graphicFrameLocks noGrp="1"/>
          </p:cNvGraphicFramePr>
          <p:nvPr>
            <p:ph sz="half" idx="2"/>
          </p:nvPr>
        </p:nvGraphicFramePr>
        <p:xfrm>
          <a:off x="1524000" y="1447800"/>
          <a:ext cx="6934200" cy="2193926"/>
        </p:xfrm>
        <a:graphic>
          <a:graphicData uri="http://schemas.openxmlformats.org/drawingml/2006/table">
            <a:tbl>
              <a:tblPr/>
              <a:tblGrid>
                <a:gridCol w="28702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5331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Activity</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Times New Roman" pitchFamily="18" charset="0"/>
                        </a:rPr>
                        <a:t>Bayes</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Times New Roman" pitchFamily="18" charset="0"/>
                        </a:rPr>
                        <a:t>Frequentist</a:t>
                      </a:r>
                      <a:endParaRPr kumimoji="0" lang="en-US" sz="2400" b="0" i="0" u="none" strike="noStrike" cap="none" normalizeH="0" baseline="0">
                        <a:ln>
                          <a:noFill/>
                        </a:ln>
                        <a:solidFill>
                          <a:schemeClr val="accent2"/>
                        </a:solidFill>
                        <a:effectLst/>
                        <a:latin typeface="Times New Roman" pitchFamily="18"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78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Inference under assumed model</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Times New Roman" pitchFamily="18" charset="0"/>
                        </a:rPr>
                        <a:t>strong</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Times New Roman" pitchFamily="18" charset="0"/>
                        </a:rPr>
                        <a:t>weak</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Model formulation / assessment</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Times New Roman" pitchFamily="18" charset="0"/>
                        </a:rPr>
                        <a:t>weak</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Times New Roman" pitchFamily="18" charset="0"/>
                        </a:rPr>
                        <a:t>strong</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4296" name="Text Box 22">
            <a:extLst>
              <a:ext uri="{FF2B5EF4-FFF2-40B4-BE49-F238E27FC236}">
                <a16:creationId xmlns:a16="http://schemas.microsoft.com/office/drawing/2014/main" id="{963653E1-5970-9AFF-FEC5-E783C9A2C081}"/>
              </a:ext>
            </a:extLst>
          </p:cNvPr>
          <p:cNvSpPr txBox="1">
            <a:spLocks noChangeArrowheads="1"/>
          </p:cNvSpPr>
          <p:nvPr/>
        </p:nvSpPr>
        <p:spPr bwMode="auto">
          <a:xfrm>
            <a:off x="1295400" y="3886200"/>
            <a:ext cx="7086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dirty="0">
                <a:solidFill>
                  <a:srgbClr val="0000FF"/>
                </a:solidFill>
              </a:rPr>
              <a:t>Bayes for best for the inference</a:t>
            </a:r>
          </a:p>
          <a:p>
            <a:pPr>
              <a:spcBef>
                <a:spcPct val="50000"/>
              </a:spcBef>
              <a:buFontTx/>
              <a:buNone/>
            </a:pPr>
            <a:r>
              <a:rPr lang="en-US" altLang="en-US" sz="2400" dirty="0">
                <a:solidFill>
                  <a:srgbClr val="FF0000"/>
                </a:solidFill>
              </a:rPr>
              <a:t>Frequentist properties are best for model development and assessment (enriched by Bayesian ideas)</a:t>
            </a:r>
          </a:p>
          <a:p>
            <a:pPr>
              <a:spcBef>
                <a:spcPct val="50000"/>
              </a:spcBef>
              <a:buFontTx/>
              <a:buNone/>
            </a:pPr>
            <a:r>
              <a:rPr lang="en-US" altLang="en-US" sz="2400" dirty="0"/>
              <a:t>Seek Bayesian models that yield inferences with good frequentist properties</a:t>
            </a:r>
          </a:p>
        </p:txBody>
      </p:sp>
      <p:sp>
        <p:nvSpPr>
          <p:cNvPr id="2" name="Footer Placeholder 1">
            <a:extLst>
              <a:ext uri="{FF2B5EF4-FFF2-40B4-BE49-F238E27FC236}">
                <a16:creationId xmlns:a16="http://schemas.microsoft.com/office/drawing/2014/main" id="{3FEDEF54-4E68-3EC3-B563-F5A24B13A575}"/>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4D72B646-30A9-BF53-B5F7-714AADD2B29F}"/>
              </a:ext>
            </a:extLst>
          </p:cNvPr>
          <p:cNvSpPr>
            <a:spLocks noGrp="1" noChangeArrowheads="1"/>
          </p:cNvSpPr>
          <p:nvPr>
            <p:ph type="title"/>
          </p:nvPr>
        </p:nvSpPr>
        <p:spPr/>
        <p:txBody>
          <a:bodyPr/>
          <a:lstStyle/>
          <a:p>
            <a:r>
              <a:rPr lang="en-US" altLang="en-US"/>
              <a:t>Summary of Theme 2</a:t>
            </a:r>
          </a:p>
        </p:txBody>
      </p:sp>
      <p:sp>
        <p:nvSpPr>
          <p:cNvPr id="61443" name="Content Placeholder 2">
            <a:extLst>
              <a:ext uri="{FF2B5EF4-FFF2-40B4-BE49-F238E27FC236}">
                <a16:creationId xmlns:a16="http://schemas.microsoft.com/office/drawing/2014/main" id="{9B9C8778-EBFB-4A05-EC5B-AB95FC07975D}"/>
              </a:ext>
            </a:extLst>
          </p:cNvPr>
          <p:cNvSpPr>
            <a:spLocks noGrp="1" noChangeArrowheads="1"/>
          </p:cNvSpPr>
          <p:nvPr>
            <p:ph idx="1"/>
          </p:nvPr>
        </p:nvSpPr>
        <p:spPr/>
        <p:txBody>
          <a:bodyPr/>
          <a:lstStyle/>
          <a:p>
            <a:r>
              <a:rPr lang="en-US" altLang="en-US"/>
              <a:t>The calibrated Bayes philosophy is a useful perspective on statistical modeling that brings out the best features of frequentist and Bayesian paradigms</a:t>
            </a:r>
          </a:p>
          <a:p>
            <a:r>
              <a:rPr lang="en-US" altLang="en-US"/>
              <a:t>The methodological issues in Parts 2 and 3 of the book – repeated measures models, random effects models, regression alternatives, survey inference, data science – all benefit from applying calibrated Bayes ideas.</a:t>
            </a:r>
          </a:p>
        </p:txBody>
      </p:sp>
      <p:sp>
        <p:nvSpPr>
          <p:cNvPr id="61445" name="Slide Number Placeholder 4">
            <a:extLst>
              <a:ext uri="{FF2B5EF4-FFF2-40B4-BE49-F238E27FC236}">
                <a16:creationId xmlns:a16="http://schemas.microsoft.com/office/drawing/2014/main" id="{FCB7D06B-65D5-3497-DDC5-93704723AC2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C66912-C6F8-40EC-B4D1-6496CB072399}" type="slidenum">
              <a:rPr lang="en-US" altLang="en-US" sz="1400" smtClean="0"/>
              <a:pPr>
                <a:spcBef>
                  <a:spcPct val="0"/>
                </a:spcBef>
                <a:buFontTx/>
                <a:buNone/>
              </a:pPr>
              <a:t>29</a:t>
            </a:fld>
            <a:endParaRPr lang="en-US" altLang="en-US" sz="1400"/>
          </a:p>
        </p:txBody>
      </p:sp>
      <p:sp>
        <p:nvSpPr>
          <p:cNvPr id="2" name="Footer Placeholder 1">
            <a:extLst>
              <a:ext uri="{FF2B5EF4-FFF2-40B4-BE49-F238E27FC236}">
                <a16:creationId xmlns:a16="http://schemas.microsoft.com/office/drawing/2014/main" id="{2664FBCB-4F13-35B9-5D17-A3C00D77A491}"/>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FBF4-11F9-CAE0-CEB7-47E7B0D6052C}"/>
              </a:ext>
            </a:extLst>
          </p:cNvPr>
          <p:cNvSpPr>
            <a:spLocks noGrp="1"/>
          </p:cNvSpPr>
          <p:nvPr>
            <p:ph type="title"/>
          </p:nvPr>
        </p:nvSpPr>
        <p:spPr/>
        <p:txBody>
          <a:bodyPr/>
          <a:lstStyle/>
          <a:p>
            <a:r>
              <a:rPr lang="en-US" dirty="0"/>
              <a:t>25% discount code</a:t>
            </a:r>
          </a:p>
        </p:txBody>
      </p:sp>
      <p:sp>
        <p:nvSpPr>
          <p:cNvPr id="3" name="Content Placeholder 2">
            <a:extLst>
              <a:ext uri="{FF2B5EF4-FFF2-40B4-BE49-F238E27FC236}">
                <a16:creationId xmlns:a16="http://schemas.microsoft.com/office/drawing/2014/main" id="{351B5358-46E0-9F73-8C9F-A709090ED179}"/>
              </a:ext>
            </a:extLst>
          </p:cNvPr>
          <p:cNvSpPr>
            <a:spLocks noGrp="1"/>
          </p:cNvSpPr>
          <p:nvPr>
            <p:ph idx="1"/>
          </p:nvPr>
        </p:nvSpPr>
        <p:spPr/>
        <p:txBody>
          <a:bodyPr/>
          <a:lstStyle/>
          <a:p>
            <a:pPr marL="0" indent="0">
              <a:buFontTx/>
              <a:buNone/>
              <a:defRPr/>
            </a:pPr>
            <a:r>
              <a:rPr lang="en-US" altLang="en-US" sz="2800" dirty="0"/>
              <a:t>SICS26 at checkout here on any </a:t>
            </a:r>
            <a:r>
              <a:rPr lang="en-US" altLang="en-US" sz="2800"/>
              <a:t>version at:</a:t>
            </a:r>
            <a:endParaRPr lang="en-US" altLang="en-US" sz="2800" dirty="0"/>
          </a:p>
          <a:p>
            <a:pPr marL="0" indent="0">
              <a:buFontTx/>
              <a:buNone/>
              <a:defRPr/>
            </a:pPr>
            <a:r>
              <a:rPr lang="en-US" altLang="en-US" sz="2400" dirty="0"/>
              <a:t>https://www.routledge.com/Seminal-Ideas-and-Controversies-in-Statistics/Little/p/book/9781032493565</a:t>
            </a:r>
          </a:p>
          <a:p>
            <a:pPr marL="0" indent="0">
              <a:buNone/>
            </a:pPr>
            <a:endParaRPr lang="en-US" dirty="0"/>
          </a:p>
        </p:txBody>
      </p:sp>
      <p:sp>
        <p:nvSpPr>
          <p:cNvPr id="4" name="Footer Placeholder 3">
            <a:extLst>
              <a:ext uri="{FF2B5EF4-FFF2-40B4-BE49-F238E27FC236}">
                <a16:creationId xmlns:a16="http://schemas.microsoft.com/office/drawing/2014/main" id="{EDD51565-3906-53E4-F9A5-42067AFE5039}"/>
              </a:ext>
            </a:extLst>
          </p:cNvPr>
          <p:cNvSpPr>
            <a:spLocks noGrp="1"/>
          </p:cNvSpPr>
          <p:nvPr>
            <p:ph type="ftr" sz="quarter" idx="10"/>
          </p:nvPr>
        </p:nvSpPr>
        <p:spPr/>
        <p:txBody>
          <a:bodyPr/>
          <a:lstStyle/>
          <a:p>
            <a:pPr>
              <a:defRPr/>
            </a:pPr>
            <a:r>
              <a:rPr lang="en-US"/>
              <a:t>Seminal Ideas and Controversies</a:t>
            </a:r>
          </a:p>
        </p:txBody>
      </p:sp>
      <p:sp>
        <p:nvSpPr>
          <p:cNvPr id="5" name="Slide Number Placeholder 4">
            <a:extLst>
              <a:ext uri="{FF2B5EF4-FFF2-40B4-BE49-F238E27FC236}">
                <a16:creationId xmlns:a16="http://schemas.microsoft.com/office/drawing/2014/main" id="{612589FD-5F72-93E7-9760-05D56BD1E68B}"/>
              </a:ext>
            </a:extLst>
          </p:cNvPr>
          <p:cNvSpPr>
            <a:spLocks noGrp="1"/>
          </p:cNvSpPr>
          <p:nvPr>
            <p:ph type="sldNum" sz="quarter" idx="11"/>
          </p:nvPr>
        </p:nvSpPr>
        <p:spPr/>
        <p:txBody>
          <a:bodyPr/>
          <a:lstStyle/>
          <a:p>
            <a:pPr>
              <a:defRPr/>
            </a:pPr>
            <a:fld id="{7280EABE-2CC1-4208-A4C3-CE97AFB3A0B5}" type="slidenum">
              <a:rPr lang="en-US" altLang="en-US" smtClean="0"/>
              <a:pPr>
                <a:defRPr/>
              </a:pPr>
              <a:t>3</a:t>
            </a:fld>
            <a:endParaRPr lang="en-US" altLang="en-US" dirty="0"/>
          </a:p>
        </p:txBody>
      </p:sp>
    </p:spTree>
    <p:extLst>
      <p:ext uri="{BB962C8B-B14F-4D97-AF65-F5344CB8AC3E}">
        <p14:creationId xmlns:p14="http://schemas.microsoft.com/office/powerpoint/2010/main" val="2227130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2BA1D80C-AD67-DF99-02CF-0CF45A3C7687}"/>
              </a:ext>
            </a:extLst>
          </p:cNvPr>
          <p:cNvSpPr>
            <a:spLocks noGrp="1" noChangeArrowheads="1"/>
          </p:cNvSpPr>
          <p:nvPr>
            <p:ph type="title"/>
          </p:nvPr>
        </p:nvSpPr>
        <p:spPr>
          <a:xfrm>
            <a:off x="381000" y="381000"/>
            <a:ext cx="8077200" cy="762000"/>
          </a:xfrm>
        </p:spPr>
        <p:txBody>
          <a:bodyPr/>
          <a:lstStyle/>
          <a:p>
            <a:r>
              <a:rPr lang="en-US" altLang="en-US"/>
              <a:t>Theme 3: Random Effects Models</a:t>
            </a:r>
          </a:p>
        </p:txBody>
      </p:sp>
      <p:sp>
        <p:nvSpPr>
          <p:cNvPr id="62467" name="Content Placeholder 2">
            <a:extLst>
              <a:ext uri="{FF2B5EF4-FFF2-40B4-BE49-F238E27FC236}">
                <a16:creationId xmlns:a16="http://schemas.microsoft.com/office/drawing/2014/main" id="{2F0AE742-5784-CBDD-DBB5-C8C1D7A66243}"/>
              </a:ext>
            </a:extLst>
          </p:cNvPr>
          <p:cNvSpPr>
            <a:spLocks noGrp="1" noChangeArrowheads="1"/>
          </p:cNvSpPr>
          <p:nvPr>
            <p:ph idx="1"/>
          </p:nvPr>
        </p:nvSpPr>
        <p:spPr/>
        <p:txBody>
          <a:bodyPr/>
          <a:lstStyle/>
          <a:p>
            <a:pPr marL="0" indent="0">
              <a:buFontTx/>
              <a:buNone/>
            </a:pPr>
            <a:r>
              <a:rPr lang="en-GB" altLang="en-US" sz="2400">
                <a:cs typeface="Times New Roman" panose="02020603050405020304" pitchFamily="18" charset="0"/>
              </a:rPr>
              <a:t>Efron, B. &amp; Morris, C. (1977). Stein’s paradox in statistics. </a:t>
            </a:r>
            <a:r>
              <a:rPr lang="en-GB" altLang="en-US" sz="2400" i="1">
                <a:cs typeface="Times New Roman" panose="02020603050405020304" pitchFamily="18" charset="0"/>
              </a:rPr>
              <a:t>Scientific American</a:t>
            </a:r>
            <a:r>
              <a:rPr lang="en-GB" altLang="en-US" sz="2400">
                <a:cs typeface="Times New Roman" panose="02020603050405020304" pitchFamily="18" charset="0"/>
              </a:rPr>
              <a:t>, 1977, 119-127.</a:t>
            </a:r>
            <a:endParaRPr lang="en-US" altLang="en-US" sz="2400">
              <a:cs typeface="Times New Roman" panose="02020603050405020304" pitchFamily="18" charset="0"/>
            </a:endParaRPr>
          </a:p>
          <a:p>
            <a:pPr marL="0" indent="0">
              <a:buFontTx/>
              <a:buNone/>
            </a:pPr>
            <a:r>
              <a:rPr lang="en-GB" altLang="en-US" sz="2400">
                <a:cs typeface="Times New Roman" panose="02020603050405020304" pitchFamily="18" charset="0"/>
              </a:rPr>
              <a:t>Dempster, A.P., Schatzoff, M. &amp; Wermuth, N. (1977). A simulation study of alternatives to ordinary least squares (with discussion). </a:t>
            </a:r>
            <a:r>
              <a:rPr lang="en-GB" altLang="en-US" sz="2400" i="1">
                <a:cs typeface="Times New Roman" panose="02020603050405020304" pitchFamily="18" charset="0"/>
              </a:rPr>
              <a:t>J. Amer. Statist. Assoc.</a:t>
            </a:r>
            <a:r>
              <a:rPr lang="en-GB" altLang="en-US" sz="2400">
                <a:cs typeface="Times New Roman" panose="02020603050405020304" pitchFamily="18" charset="0"/>
              </a:rPr>
              <a:t>, 72, 357, 77-106. </a:t>
            </a:r>
            <a:endParaRPr lang="en-US" altLang="en-US" sz="2400">
              <a:cs typeface="Times New Roman" panose="02020603050405020304" pitchFamily="18" charset="0"/>
            </a:endParaRPr>
          </a:p>
          <a:p>
            <a:pPr marL="0" indent="0">
              <a:buFontTx/>
              <a:buNone/>
            </a:pPr>
            <a:endParaRPr lang="en-US" altLang="en-US"/>
          </a:p>
        </p:txBody>
      </p:sp>
      <p:sp>
        <p:nvSpPr>
          <p:cNvPr id="62469" name="Slide Number Placeholder 4">
            <a:extLst>
              <a:ext uri="{FF2B5EF4-FFF2-40B4-BE49-F238E27FC236}">
                <a16:creationId xmlns:a16="http://schemas.microsoft.com/office/drawing/2014/main" id="{A2B5E1AF-6E3C-2977-F85E-F5A448FE286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13DDFED-DD4E-409F-B338-42083A42F376}" type="slidenum">
              <a:rPr lang="en-US" altLang="en-US" sz="1400" smtClean="0"/>
              <a:pPr>
                <a:spcBef>
                  <a:spcPct val="0"/>
                </a:spcBef>
                <a:buFontTx/>
                <a:buNone/>
              </a:pPr>
              <a:t>30</a:t>
            </a:fld>
            <a:endParaRPr lang="en-US" altLang="en-US" sz="1400"/>
          </a:p>
        </p:txBody>
      </p:sp>
      <p:sp>
        <p:nvSpPr>
          <p:cNvPr id="2" name="Footer Placeholder 1">
            <a:extLst>
              <a:ext uri="{FF2B5EF4-FFF2-40B4-BE49-F238E27FC236}">
                <a16:creationId xmlns:a16="http://schemas.microsoft.com/office/drawing/2014/main" id="{5D097D12-DEA4-7B79-15B8-DC3CA54414C7}"/>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85593ED8-3D95-A285-611D-74A96038F2D9}"/>
              </a:ext>
            </a:extLst>
          </p:cNvPr>
          <p:cNvSpPr>
            <a:spLocks noGrp="1" noChangeArrowheads="1"/>
          </p:cNvSpPr>
          <p:nvPr>
            <p:ph type="title"/>
          </p:nvPr>
        </p:nvSpPr>
        <p:spPr/>
        <p:txBody>
          <a:bodyPr/>
          <a:lstStyle/>
          <a:p>
            <a:r>
              <a:rPr lang="en-US" altLang="en-US"/>
              <a:t>Empirical Bayes methods</a:t>
            </a:r>
          </a:p>
        </p:txBody>
      </p:sp>
      <p:sp>
        <p:nvSpPr>
          <p:cNvPr id="63491" name="Content Placeholder 2">
            <a:extLst>
              <a:ext uri="{FF2B5EF4-FFF2-40B4-BE49-F238E27FC236}">
                <a16:creationId xmlns:a16="http://schemas.microsoft.com/office/drawing/2014/main" id="{E955A6D1-F83A-0D14-A80E-EE904EE2CD7C}"/>
              </a:ext>
            </a:extLst>
          </p:cNvPr>
          <p:cNvSpPr>
            <a:spLocks noGrp="1" noChangeArrowheads="1"/>
          </p:cNvSpPr>
          <p:nvPr>
            <p:ph idx="1"/>
          </p:nvPr>
        </p:nvSpPr>
        <p:spPr>
          <a:xfrm>
            <a:off x="457200" y="1219200"/>
            <a:ext cx="8001000" cy="4876800"/>
          </a:xfrm>
        </p:spPr>
        <p:txBody>
          <a:bodyPr/>
          <a:lstStyle/>
          <a:p>
            <a:r>
              <a:rPr lang="en-GB" altLang="en-US" sz="2400" dirty="0">
                <a:cs typeface="Times New Roman" panose="02020603050405020304" pitchFamily="18" charset="0"/>
              </a:rPr>
              <a:t>Unbiasedness is not always a good property</a:t>
            </a:r>
          </a:p>
          <a:p>
            <a:r>
              <a:rPr lang="en-GB" altLang="en-US" sz="2400" dirty="0">
                <a:cs typeface="Times New Roman" panose="02020603050405020304" pitchFamily="18" charset="0"/>
              </a:rPr>
              <a:t>Empirical Bayes (or Bayes) estimates are biased but yield better mean squared error. </a:t>
            </a:r>
          </a:p>
          <a:p>
            <a:r>
              <a:rPr lang="en-GB" altLang="en-US" sz="2400" dirty="0" err="1">
                <a:cs typeface="Times New Roman" panose="02020603050405020304" pitchFamily="18" charset="0"/>
              </a:rPr>
              <a:t>Efron</a:t>
            </a:r>
            <a:r>
              <a:rPr lang="en-GB" altLang="en-US" sz="2400" dirty="0">
                <a:cs typeface="Times New Roman" panose="02020603050405020304" pitchFamily="18" charset="0"/>
              </a:rPr>
              <a:t> and Morris were primary proponents of empirical Bayes methods, and their 1977 paper explains the idea in nontechnical terms to readers of </a:t>
            </a:r>
            <a:r>
              <a:rPr lang="en-GB" altLang="en-US" sz="2400" i="1" dirty="0">
                <a:cs typeface="Times New Roman" panose="02020603050405020304" pitchFamily="18" charset="0"/>
              </a:rPr>
              <a:t>Scientific American</a:t>
            </a:r>
            <a:r>
              <a:rPr lang="en-GB" altLang="en-US" sz="2400" dirty="0">
                <a:cs typeface="Times New Roman" panose="02020603050405020304" pitchFamily="18" charset="0"/>
              </a:rPr>
              <a:t>. </a:t>
            </a:r>
          </a:p>
          <a:p>
            <a:r>
              <a:rPr lang="en-US" altLang="en-US" sz="2400" dirty="0"/>
              <a:t>Their famous baseball example is a simple and intuitive application</a:t>
            </a:r>
          </a:p>
        </p:txBody>
      </p:sp>
      <p:sp>
        <p:nvSpPr>
          <p:cNvPr id="63493" name="Slide Number Placeholder 4">
            <a:extLst>
              <a:ext uri="{FF2B5EF4-FFF2-40B4-BE49-F238E27FC236}">
                <a16:creationId xmlns:a16="http://schemas.microsoft.com/office/drawing/2014/main" id="{F10154FA-ABAA-6823-FDFF-610E0551CFB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F4532BB-7612-48F5-A653-AC16112DA335}" type="slidenum">
              <a:rPr lang="en-US" altLang="en-US" sz="1400" smtClean="0"/>
              <a:pPr>
                <a:spcBef>
                  <a:spcPct val="0"/>
                </a:spcBef>
                <a:buFontTx/>
                <a:buNone/>
              </a:pPr>
              <a:t>31</a:t>
            </a:fld>
            <a:endParaRPr lang="en-US" altLang="en-US" sz="1400"/>
          </a:p>
        </p:txBody>
      </p:sp>
      <p:sp>
        <p:nvSpPr>
          <p:cNvPr id="2" name="Footer Placeholder 1">
            <a:extLst>
              <a:ext uri="{FF2B5EF4-FFF2-40B4-BE49-F238E27FC236}">
                <a16:creationId xmlns:a16="http://schemas.microsoft.com/office/drawing/2014/main" id="{3A0B8213-80A0-09D0-3C8B-8A7C4C6197CC}"/>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157A9F1B-9F7C-7A08-3C27-429B138D3AB7}"/>
              </a:ext>
            </a:extLst>
          </p:cNvPr>
          <p:cNvSpPr>
            <a:spLocks noGrp="1" noChangeArrowheads="1"/>
          </p:cNvSpPr>
          <p:nvPr>
            <p:ph type="title"/>
          </p:nvPr>
        </p:nvSpPr>
        <p:spPr>
          <a:xfrm>
            <a:off x="76200" y="381000"/>
            <a:ext cx="8763000" cy="914400"/>
          </a:xfrm>
        </p:spPr>
        <p:txBody>
          <a:bodyPr/>
          <a:lstStyle/>
          <a:p>
            <a:r>
              <a:rPr lang="en-US" altLang="en-US" sz="1800" b="1">
                <a:solidFill>
                  <a:srgbClr val="000000"/>
                </a:solidFill>
                <a:cs typeface="Times New Roman" panose="02020603050405020304" pitchFamily="18" charset="0"/>
              </a:rPr>
              <a:t>Figure 7.1. Batting averages of 18 baseball players. The upper bars are sample means after 45 at bats, the middle bars are the averages at the end of the season, and the lower bars are the James-Stein estimates. The right panel indicates that the James-Stein estimates are closer to the averages at the end of the season for 16 of the 18 players.</a:t>
            </a:r>
            <a:endParaRPr lang="en-US" altLang="en-US"/>
          </a:p>
        </p:txBody>
      </p:sp>
      <p:sp>
        <p:nvSpPr>
          <p:cNvPr id="64516" name="Slide Number Placeholder 4">
            <a:extLst>
              <a:ext uri="{FF2B5EF4-FFF2-40B4-BE49-F238E27FC236}">
                <a16:creationId xmlns:a16="http://schemas.microsoft.com/office/drawing/2014/main" id="{00C8CFA7-ED15-56B4-F258-56CD25E2CF9A}"/>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F06493-EACE-452C-8BE7-474F6D0114C2}" type="slidenum">
              <a:rPr lang="en-US" altLang="en-US" sz="1400" smtClean="0"/>
              <a:pPr>
                <a:spcBef>
                  <a:spcPct val="0"/>
                </a:spcBef>
                <a:buFontTx/>
                <a:buNone/>
              </a:pPr>
              <a:t>32</a:t>
            </a:fld>
            <a:endParaRPr lang="en-US" altLang="en-US" sz="1400"/>
          </a:p>
        </p:txBody>
      </p:sp>
      <p:pic>
        <p:nvPicPr>
          <p:cNvPr id="64517" name="Content Placeholder 5">
            <a:extLst>
              <a:ext uri="{FF2B5EF4-FFF2-40B4-BE49-F238E27FC236}">
                <a16:creationId xmlns:a16="http://schemas.microsoft.com/office/drawing/2014/main" id="{7BDA75AE-8787-3851-D80C-03E43D129B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606550"/>
            <a:ext cx="3886200" cy="4754563"/>
          </a:xfrm>
        </p:spPr>
      </p:pic>
      <p:sp>
        <p:nvSpPr>
          <p:cNvPr id="2" name="Footer Placeholder 1">
            <a:extLst>
              <a:ext uri="{FF2B5EF4-FFF2-40B4-BE49-F238E27FC236}">
                <a16:creationId xmlns:a16="http://schemas.microsoft.com/office/drawing/2014/main" id="{ED2B0D29-E12D-6AE4-AE79-C3FAEA0C6827}"/>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730E4925-3C9E-DC5F-ACA2-E5454B6BA05E}"/>
              </a:ext>
            </a:extLst>
          </p:cNvPr>
          <p:cNvSpPr>
            <a:spLocks noGrp="1" noChangeArrowheads="1"/>
          </p:cNvSpPr>
          <p:nvPr>
            <p:ph type="title"/>
          </p:nvPr>
        </p:nvSpPr>
        <p:spPr/>
        <p:txBody>
          <a:bodyPr/>
          <a:lstStyle/>
          <a:p>
            <a:r>
              <a:rPr lang="en-US" altLang="en-US"/>
              <a:t>Empirical Bayes methods</a:t>
            </a:r>
          </a:p>
        </p:txBody>
      </p:sp>
      <p:sp>
        <p:nvSpPr>
          <p:cNvPr id="64515" name="Content Placeholder 2">
            <a:extLst>
              <a:ext uri="{FF2B5EF4-FFF2-40B4-BE49-F238E27FC236}">
                <a16:creationId xmlns:a16="http://schemas.microsoft.com/office/drawing/2014/main" id="{650D6281-0286-CA04-6FE3-22A9B08DA2EE}"/>
              </a:ext>
            </a:extLst>
          </p:cNvPr>
          <p:cNvSpPr>
            <a:spLocks noGrp="1" noChangeArrowheads="1"/>
          </p:cNvSpPr>
          <p:nvPr>
            <p:ph idx="1"/>
          </p:nvPr>
        </p:nvSpPr>
        <p:spPr>
          <a:xfrm>
            <a:off x="457200" y="1219200"/>
            <a:ext cx="8001000" cy="4876800"/>
          </a:xfrm>
        </p:spPr>
        <p:txBody>
          <a:bodyPr/>
          <a:lstStyle/>
          <a:p>
            <a:pPr>
              <a:defRPr/>
            </a:pPr>
            <a:r>
              <a:rPr lang="en-GB" altLang="en-US" sz="2400" dirty="0">
                <a:cs typeface="Times New Roman" panose="02020603050405020304" pitchFamily="18" charset="0"/>
              </a:rPr>
              <a:t>The mathematics of Stein’s result seems to allow shrinkage of means from unconnected problems, in particular adding an additional data point, the “percentage of foreign cars in Chicago” to the baseball players. </a:t>
            </a:r>
          </a:p>
          <a:p>
            <a:pPr>
              <a:defRPr/>
            </a:pPr>
            <a:r>
              <a:rPr lang="en-GB" altLang="en-US" sz="2400" dirty="0" err="1">
                <a:cs typeface="Times New Roman" panose="02020603050405020304" pitchFamily="18" charset="0"/>
              </a:rPr>
              <a:t>Efron</a:t>
            </a:r>
            <a:r>
              <a:rPr lang="en-GB" altLang="en-US" sz="2400" dirty="0">
                <a:cs typeface="Times New Roman" panose="02020603050405020304" pitchFamily="18" charset="0"/>
              </a:rPr>
              <a:t> and Morris describe this as a paradox. But from a modelling perspective, the implied assumption, that baseball averages and percent foreign cars are exchangeable, makes no sense, so I do not view this as a paradox. </a:t>
            </a:r>
          </a:p>
          <a:p>
            <a:pPr>
              <a:defRPr/>
            </a:pPr>
            <a:r>
              <a:rPr lang="en-GB" altLang="en-US" sz="2400" dirty="0">
                <a:cs typeface="Times New Roman" panose="02020603050405020304" pitchFamily="18" charset="0"/>
              </a:rPr>
              <a:t>Statistics is modelling, not math; a major theme of Chapter 7.</a:t>
            </a:r>
          </a:p>
          <a:p>
            <a:pPr marL="0" indent="0">
              <a:buFontTx/>
              <a:buNone/>
              <a:defRPr/>
            </a:pPr>
            <a:endParaRPr lang="en-US" altLang="en-US" dirty="0"/>
          </a:p>
        </p:txBody>
      </p:sp>
      <p:sp>
        <p:nvSpPr>
          <p:cNvPr id="65541" name="Slide Number Placeholder 4">
            <a:extLst>
              <a:ext uri="{FF2B5EF4-FFF2-40B4-BE49-F238E27FC236}">
                <a16:creationId xmlns:a16="http://schemas.microsoft.com/office/drawing/2014/main" id="{96FC1CE3-2A4F-BA83-D269-85252959AE4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AF6D5A3-C0D5-4B83-BECE-0B6F58D10827}" type="slidenum">
              <a:rPr lang="en-US" altLang="en-US" sz="1400" smtClean="0"/>
              <a:pPr>
                <a:spcBef>
                  <a:spcPct val="0"/>
                </a:spcBef>
                <a:buFontTx/>
                <a:buNone/>
              </a:pPr>
              <a:t>33</a:t>
            </a:fld>
            <a:endParaRPr lang="en-US" altLang="en-US" sz="1400"/>
          </a:p>
        </p:txBody>
      </p:sp>
      <p:sp>
        <p:nvSpPr>
          <p:cNvPr id="2" name="Footer Placeholder 1">
            <a:extLst>
              <a:ext uri="{FF2B5EF4-FFF2-40B4-BE49-F238E27FC236}">
                <a16:creationId xmlns:a16="http://schemas.microsoft.com/office/drawing/2014/main" id="{238042FE-8605-5CD4-F852-41A4C13D378E}"/>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ABC24613-6836-6708-6859-97278DE1E09D}"/>
              </a:ext>
            </a:extLst>
          </p:cNvPr>
          <p:cNvSpPr>
            <a:spLocks noGrp="1" noChangeArrowheads="1"/>
          </p:cNvSpPr>
          <p:nvPr>
            <p:ph type="title"/>
          </p:nvPr>
        </p:nvSpPr>
        <p:spPr/>
        <p:txBody>
          <a:bodyPr/>
          <a:lstStyle/>
          <a:p>
            <a:r>
              <a:rPr lang="en-US" altLang="en-US"/>
              <a:t>Empirical Bayes methods</a:t>
            </a:r>
          </a:p>
        </p:txBody>
      </p:sp>
      <p:sp>
        <p:nvSpPr>
          <p:cNvPr id="64515" name="Content Placeholder 2">
            <a:extLst>
              <a:ext uri="{FF2B5EF4-FFF2-40B4-BE49-F238E27FC236}">
                <a16:creationId xmlns:a16="http://schemas.microsoft.com/office/drawing/2014/main" id="{5E8A4F9D-5AFD-C2FE-EEE2-1E56CB07E4D3}"/>
              </a:ext>
            </a:extLst>
          </p:cNvPr>
          <p:cNvSpPr>
            <a:spLocks noGrp="1" noChangeArrowheads="1"/>
          </p:cNvSpPr>
          <p:nvPr>
            <p:ph idx="1"/>
          </p:nvPr>
        </p:nvSpPr>
        <p:spPr>
          <a:xfrm>
            <a:off x="457200" y="1219200"/>
            <a:ext cx="8001000" cy="4876800"/>
          </a:xfrm>
        </p:spPr>
        <p:txBody>
          <a:bodyPr/>
          <a:lstStyle/>
          <a:p>
            <a:pPr>
              <a:defRPr/>
            </a:pPr>
            <a:r>
              <a:rPr lang="en-GB" altLang="en-US" dirty="0">
                <a:cs typeface="Times New Roman" panose="02020603050405020304" pitchFamily="18" charset="0"/>
              </a:rPr>
              <a:t>The Bayesian perspective on random effects models:</a:t>
            </a:r>
          </a:p>
          <a:p>
            <a:pPr lvl="1">
              <a:defRPr/>
            </a:pPr>
            <a:r>
              <a:rPr lang="en-GB" altLang="en-US" dirty="0">
                <a:cs typeface="Times New Roman" panose="02020603050405020304" pitchFamily="18" charset="0"/>
              </a:rPr>
              <a:t>Unknowns are all random and assigned a distribution to reflect uncertainty</a:t>
            </a:r>
          </a:p>
          <a:p>
            <a:pPr lvl="1">
              <a:defRPr/>
            </a:pPr>
            <a:r>
              <a:rPr lang="en-GB" altLang="en-US" dirty="0">
                <a:cs typeface="Times New Roman" panose="02020603050405020304" pitchFamily="18" charset="0"/>
              </a:rPr>
              <a:t>Fixed effects have flat priors, random effects have proper priors</a:t>
            </a:r>
          </a:p>
          <a:p>
            <a:pPr>
              <a:defRPr/>
            </a:pPr>
            <a:r>
              <a:rPr lang="en-GB" altLang="en-US" dirty="0">
                <a:cs typeface="Times New Roman" panose="02020603050405020304" pitchFamily="18" charset="0"/>
              </a:rPr>
              <a:t>The frequentist perspective is that some parameters are random, some are fixed – I find this confusing (not to say confused).</a:t>
            </a:r>
          </a:p>
          <a:p>
            <a:pPr>
              <a:defRPr/>
            </a:pPr>
            <a:r>
              <a:rPr lang="en-GB" altLang="en-US" dirty="0">
                <a:cs typeface="Times New Roman" panose="02020603050405020304" pitchFamily="18" charset="0"/>
              </a:rPr>
              <a:t>See Chapter 7 for examples in ANOVA</a:t>
            </a:r>
          </a:p>
          <a:p>
            <a:pPr marL="0" indent="0">
              <a:buFontTx/>
              <a:buNone/>
              <a:defRPr/>
            </a:pPr>
            <a:endParaRPr lang="en-US" altLang="en-US" dirty="0"/>
          </a:p>
        </p:txBody>
      </p:sp>
      <p:sp>
        <p:nvSpPr>
          <p:cNvPr id="66565" name="Slide Number Placeholder 4">
            <a:extLst>
              <a:ext uri="{FF2B5EF4-FFF2-40B4-BE49-F238E27FC236}">
                <a16:creationId xmlns:a16="http://schemas.microsoft.com/office/drawing/2014/main" id="{61F2D3EE-15F7-F3EC-C9DA-0234258D08C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1D8B7EA-6221-4AD0-B190-7DDA87F3546B}" type="slidenum">
              <a:rPr lang="en-US" altLang="en-US" sz="1400" smtClean="0"/>
              <a:pPr>
                <a:spcBef>
                  <a:spcPct val="0"/>
                </a:spcBef>
                <a:buFontTx/>
                <a:buNone/>
              </a:pPr>
              <a:t>34</a:t>
            </a:fld>
            <a:endParaRPr lang="en-US" altLang="en-US" sz="1400"/>
          </a:p>
        </p:txBody>
      </p:sp>
      <p:sp>
        <p:nvSpPr>
          <p:cNvPr id="2" name="Footer Placeholder 1">
            <a:extLst>
              <a:ext uri="{FF2B5EF4-FFF2-40B4-BE49-F238E27FC236}">
                <a16:creationId xmlns:a16="http://schemas.microsoft.com/office/drawing/2014/main" id="{45B775FF-EEF7-B5A5-736B-26081A4C3938}"/>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E8334651-752E-8378-7FBB-86B64B1976C8}"/>
              </a:ext>
            </a:extLst>
          </p:cNvPr>
          <p:cNvSpPr>
            <a:spLocks noGrp="1" noChangeArrowheads="1"/>
          </p:cNvSpPr>
          <p:nvPr>
            <p:ph type="title"/>
          </p:nvPr>
        </p:nvSpPr>
        <p:spPr>
          <a:xfrm>
            <a:off x="381000" y="381000"/>
            <a:ext cx="8458200" cy="762000"/>
          </a:xfrm>
        </p:spPr>
        <p:txBody>
          <a:bodyPr/>
          <a:lstStyle/>
          <a:p>
            <a:r>
              <a:rPr lang="en-US" altLang="en-US" sz="3600"/>
              <a:t>Alternatives to Least Squares in Regression</a:t>
            </a:r>
          </a:p>
        </p:txBody>
      </p:sp>
      <p:sp>
        <p:nvSpPr>
          <p:cNvPr id="67587" name="Content Placeholder 2">
            <a:extLst>
              <a:ext uri="{FF2B5EF4-FFF2-40B4-BE49-F238E27FC236}">
                <a16:creationId xmlns:a16="http://schemas.microsoft.com/office/drawing/2014/main" id="{CFD3CD0B-1AF2-EF71-FE6A-7FAD3B863FE8}"/>
              </a:ext>
            </a:extLst>
          </p:cNvPr>
          <p:cNvSpPr>
            <a:spLocks noGrp="1" noChangeArrowheads="1"/>
          </p:cNvSpPr>
          <p:nvPr>
            <p:ph idx="1"/>
          </p:nvPr>
        </p:nvSpPr>
        <p:spPr/>
        <p:txBody>
          <a:bodyPr/>
          <a:lstStyle/>
          <a:p>
            <a:pPr marL="0">
              <a:spcBef>
                <a:spcPct val="0"/>
              </a:spcBef>
            </a:pPr>
            <a:r>
              <a:rPr lang="en-US" altLang="en-US" sz="2000" dirty="0">
                <a:cs typeface="Times New Roman" panose="02020603050405020304" pitchFamily="18" charset="0"/>
              </a:rPr>
              <a:t>Multiple linear regression estimated by ordinary least squares does not work well when the sample size is small compared to the number of predictors, and the predictors are highly associated. </a:t>
            </a:r>
          </a:p>
          <a:p>
            <a:pPr marL="0">
              <a:spcBef>
                <a:spcPct val="0"/>
              </a:spcBef>
            </a:pPr>
            <a:r>
              <a:rPr lang="en-US" altLang="en-US" sz="2000" dirty="0">
                <a:cs typeface="Times New Roman" panose="02020603050405020304" pitchFamily="18" charset="0"/>
              </a:rPr>
              <a:t>The paper “57 varieties paper” by Dempster, </a:t>
            </a:r>
            <a:r>
              <a:rPr lang="en-US" altLang="en-US" sz="2000" dirty="0" err="1">
                <a:cs typeface="Times New Roman" panose="02020603050405020304" pitchFamily="18" charset="0"/>
              </a:rPr>
              <a:t>Schatzoff</a:t>
            </a:r>
            <a:r>
              <a:rPr lang="en-US" altLang="en-US" sz="2000" dirty="0">
                <a:cs typeface="Times New Roman" panose="02020603050405020304" pitchFamily="18" charset="0"/>
              </a:rPr>
              <a:t> &amp; </a:t>
            </a:r>
            <a:r>
              <a:rPr lang="en-US" altLang="en-US" sz="2000" dirty="0" err="1">
                <a:cs typeface="Times New Roman" panose="02020603050405020304" pitchFamily="18" charset="0"/>
              </a:rPr>
              <a:t>Wermuth</a:t>
            </a:r>
            <a:r>
              <a:rPr lang="en-US" altLang="en-US" sz="2000" dirty="0">
                <a:cs typeface="Times New Roman" panose="02020603050405020304" pitchFamily="18" charset="0"/>
              </a:rPr>
              <a:t> (1977) compares a large number (yes, 57!) of alternatives to ordinary least squares in this situation, by a way of a simulation study that systematically varies the important factors. </a:t>
            </a:r>
          </a:p>
          <a:p>
            <a:pPr marL="0">
              <a:spcBef>
                <a:spcPct val="0"/>
              </a:spcBef>
            </a:pPr>
            <a:r>
              <a:rPr lang="en-US" altLang="en-US" sz="2000" dirty="0">
                <a:cs typeface="Times New Roman" panose="02020603050405020304" pitchFamily="18" charset="0"/>
              </a:rPr>
              <a:t>Ridge regression performs the best, although commenters argue that this finding is dependent on the choice of simulation parameters. </a:t>
            </a:r>
          </a:p>
          <a:p>
            <a:pPr marL="0">
              <a:spcBef>
                <a:spcPct val="0"/>
              </a:spcBef>
            </a:pPr>
            <a:r>
              <a:rPr lang="en-US" altLang="en-US" sz="2000" dirty="0">
                <a:cs typeface="Times New Roman" panose="02020603050405020304" pitchFamily="18" charset="0"/>
              </a:rPr>
              <a:t>Other alternatives to least squares emerged after this work, notably the Lasso introduced by </a:t>
            </a:r>
            <a:r>
              <a:rPr lang="en-US" altLang="en-US" sz="2000" dirty="0" err="1">
                <a:cs typeface="Times New Roman" panose="02020603050405020304" pitchFamily="18" charset="0"/>
              </a:rPr>
              <a:t>Tibshirani</a:t>
            </a:r>
            <a:r>
              <a:rPr lang="en-US" altLang="en-US" sz="2000" dirty="0">
                <a:cs typeface="Times New Roman" panose="02020603050405020304" pitchFamily="18" charset="0"/>
              </a:rPr>
              <a:t> (1996 </a:t>
            </a:r>
            <a:r>
              <a:rPr lang="en-GB" sz="1800" i="1" dirty="0">
                <a:effectLst/>
                <a:latin typeface="Times New Roman" panose="02020603050405020304" pitchFamily="18" charset="0"/>
                <a:ea typeface="Times New Roman" panose="02020603050405020304" pitchFamily="18" charset="0"/>
              </a:rPr>
              <a:t>J. Roy. Statist. Soc. B,</a:t>
            </a:r>
            <a:r>
              <a:rPr lang="en-US" altLang="en-US" sz="2000" dirty="0">
                <a:cs typeface="Times New Roman" panose="02020603050405020304" pitchFamily="18" charset="0"/>
              </a:rPr>
              <a:t>), and other “large p, small n” methods that are assessed in the simulation study by </a:t>
            </a:r>
            <a:r>
              <a:rPr lang="en-US" altLang="en-US" sz="2000" dirty="0" err="1">
                <a:cs typeface="Times New Roman" panose="02020603050405020304" pitchFamily="18" charset="0"/>
              </a:rPr>
              <a:t>Chaibub</a:t>
            </a:r>
            <a:r>
              <a:rPr lang="en-US" altLang="en-US" sz="2000" dirty="0">
                <a:cs typeface="Times New Roman" panose="02020603050405020304" pitchFamily="18" charset="0"/>
              </a:rPr>
              <a:t> Neto, Bare &amp; Margolin (2014 </a:t>
            </a:r>
            <a:r>
              <a:rPr lang="en-US" sz="1800" i="1" dirty="0" err="1">
                <a:effectLst/>
                <a:latin typeface="Times New Roman" panose="02020603050405020304" pitchFamily="18" charset="0"/>
                <a:ea typeface="Times New Roman" panose="02020603050405020304" pitchFamily="18" charset="0"/>
              </a:rPr>
              <a:t>PLoS</a:t>
            </a:r>
            <a:r>
              <a:rPr lang="en-US" sz="1800" i="1" dirty="0">
                <a:effectLst/>
                <a:latin typeface="Times New Roman" panose="02020603050405020304" pitchFamily="18" charset="0"/>
                <a:ea typeface="Times New Roman" panose="02020603050405020304" pitchFamily="18" charset="0"/>
              </a:rPr>
              <a:t> ONE </a:t>
            </a:r>
            <a:r>
              <a:rPr lang="en-US" altLang="en-US" sz="2000" dirty="0">
                <a:cs typeface="Times New Roman" panose="02020603050405020304" pitchFamily="18" charset="0"/>
              </a:rPr>
              <a:t>).</a:t>
            </a:r>
          </a:p>
          <a:p>
            <a:pPr marL="0">
              <a:spcBef>
                <a:spcPct val="0"/>
              </a:spcBef>
            </a:pPr>
            <a:r>
              <a:rPr lang="en-US" altLang="en-US" sz="2000" dirty="0">
                <a:cs typeface="Times New Roman" panose="02020603050405020304" pitchFamily="18" charset="0"/>
              </a:rPr>
              <a:t> Bayesian and frequentist perspectives on these methods are briefly described</a:t>
            </a:r>
            <a:r>
              <a:rPr lang="en-US" altLang="en-US" sz="1800" dirty="0">
                <a:cs typeface="Times New Roman" panose="02020603050405020304" pitchFamily="18" charset="0"/>
              </a:rPr>
              <a:t> </a:t>
            </a:r>
            <a:r>
              <a:rPr lang="en-US" altLang="en-US" sz="2000" dirty="0">
                <a:cs typeface="Times New Roman" panose="02020603050405020304" pitchFamily="18" charset="0"/>
              </a:rPr>
              <a:t>in Chapter 8.</a:t>
            </a:r>
            <a:endParaRPr lang="en-US" altLang="en-US" sz="1800" dirty="0">
              <a:cs typeface="Times New Roman" panose="02020603050405020304" pitchFamily="18" charset="0"/>
            </a:endParaRPr>
          </a:p>
        </p:txBody>
      </p:sp>
      <p:sp>
        <p:nvSpPr>
          <p:cNvPr id="67589" name="Slide Number Placeholder 4">
            <a:extLst>
              <a:ext uri="{FF2B5EF4-FFF2-40B4-BE49-F238E27FC236}">
                <a16:creationId xmlns:a16="http://schemas.microsoft.com/office/drawing/2014/main" id="{8E56AC04-E590-F1DE-6672-85B625688D0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109D395-1EAB-4C55-8E02-1579E88D813A}" type="slidenum">
              <a:rPr lang="en-US" altLang="en-US" sz="1400" smtClean="0"/>
              <a:pPr>
                <a:spcBef>
                  <a:spcPct val="0"/>
                </a:spcBef>
                <a:buFontTx/>
                <a:buNone/>
              </a:pPr>
              <a:t>35</a:t>
            </a:fld>
            <a:endParaRPr lang="en-US" altLang="en-US" sz="1400"/>
          </a:p>
        </p:txBody>
      </p:sp>
      <p:sp>
        <p:nvSpPr>
          <p:cNvPr id="2" name="Footer Placeholder 1">
            <a:extLst>
              <a:ext uri="{FF2B5EF4-FFF2-40B4-BE49-F238E27FC236}">
                <a16:creationId xmlns:a16="http://schemas.microsoft.com/office/drawing/2014/main" id="{E22377E0-AE90-C475-3425-31FC3E0F449D}"/>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D2A98CAC-3F61-F0DD-25FC-9B3C7EB3612B}"/>
              </a:ext>
            </a:extLst>
          </p:cNvPr>
          <p:cNvSpPr>
            <a:spLocks noGrp="1" noChangeArrowheads="1"/>
          </p:cNvSpPr>
          <p:nvPr>
            <p:ph type="title"/>
          </p:nvPr>
        </p:nvSpPr>
        <p:spPr>
          <a:xfrm>
            <a:off x="685800" y="381000"/>
            <a:ext cx="7772400" cy="1066800"/>
          </a:xfrm>
        </p:spPr>
        <p:txBody>
          <a:bodyPr/>
          <a:lstStyle/>
          <a:p>
            <a:r>
              <a:rPr lang="en-US" altLang="en-US" sz="4000" dirty="0"/>
              <a:t>Theme 7. Random sampling</a:t>
            </a:r>
          </a:p>
        </p:txBody>
      </p:sp>
      <p:sp>
        <p:nvSpPr>
          <p:cNvPr id="84995" name="Content Placeholder 2">
            <a:extLst>
              <a:ext uri="{FF2B5EF4-FFF2-40B4-BE49-F238E27FC236}">
                <a16:creationId xmlns:a16="http://schemas.microsoft.com/office/drawing/2014/main" id="{DA6B7638-E8D5-DF01-92B7-17336AC3BF0F}"/>
              </a:ext>
            </a:extLst>
          </p:cNvPr>
          <p:cNvSpPr>
            <a:spLocks noGrp="1" noChangeArrowheads="1"/>
          </p:cNvSpPr>
          <p:nvPr>
            <p:ph idx="1"/>
          </p:nvPr>
        </p:nvSpPr>
        <p:spPr>
          <a:xfrm>
            <a:off x="685800" y="1524000"/>
            <a:ext cx="7772400" cy="4876800"/>
          </a:xfrm>
        </p:spPr>
        <p:txBody>
          <a:bodyPr/>
          <a:lstStyle/>
          <a:p>
            <a:pPr marL="0" indent="0">
              <a:spcBef>
                <a:spcPct val="0"/>
              </a:spcBef>
              <a:buFontTx/>
              <a:buNone/>
            </a:pPr>
            <a:r>
              <a:rPr lang="en-GB" altLang="en-US" dirty="0" err="1">
                <a:cs typeface="Times New Roman" panose="02020603050405020304" pitchFamily="18" charset="0"/>
              </a:rPr>
              <a:t>Neyman</a:t>
            </a:r>
            <a:r>
              <a:rPr lang="en-GB" altLang="en-US" dirty="0">
                <a:cs typeface="Times New Roman" panose="02020603050405020304" pitchFamily="18" charset="0"/>
              </a:rPr>
              <a:t>, J. (1934). On the two different aspects of the representative method: the method of stratified sampling and the method of purposive selection. </a:t>
            </a:r>
            <a:r>
              <a:rPr lang="en-GB" altLang="en-US" i="1" dirty="0">
                <a:cs typeface="Times New Roman" panose="02020603050405020304" pitchFamily="18" charset="0"/>
              </a:rPr>
              <a:t>J. Roy. </a:t>
            </a:r>
            <a:r>
              <a:rPr lang="en-GB" altLang="en-US" i="1" dirty="0" err="1">
                <a:cs typeface="Times New Roman" panose="02020603050405020304" pitchFamily="18" charset="0"/>
              </a:rPr>
              <a:t>Statist.Soc</a:t>
            </a:r>
            <a:r>
              <a:rPr lang="en-GB" altLang="en-US" i="1" dirty="0">
                <a:cs typeface="Times New Roman" panose="02020603050405020304" pitchFamily="18" charset="0"/>
              </a:rPr>
              <a:t>.</a:t>
            </a:r>
            <a:r>
              <a:rPr lang="en-GB" altLang="en-US" dirty="0">
                <a:cs typeface="Times New Roman" panose="02020603050405020304" pitchFamily="18" charset="0"/>
              </a:rPr>
              <a:t>, 97, 4, 558-625. </a:t>
            </a:r>
            <a:endParaRPr lang="en-US" altLang="en-US" dirty="0">
              <a:cs typeface="Times New Roman" panose="02020603050405020304" pitchFamily="18" charset="0"/>
            </a:endParaRPr>
          </a:p>
          <a:p>
            <a:pPr marL="0" indent="0">
              <a:spcBef>
                <a:spcPct val="0"/>
              </a:spcBef>
              <a:buFontTx/>
              <a:buNone/>
            </a:pPr>
            <a:r>
              <a:rPr lang="en-US" altLang="en-US" dirty="0">
                <a:solidFill>
                  <a:srgbClr val="444444"/>
                </a:solidFill>
                <a:cs typeface="Times New Roman" panose="02020603050405020304" pitchFamily="18" charset="0"/>
              </a:rPr>
              <a:t>Medical Research Council (1948). Streptomycin treatment of pulmonary tuberculosis: a Medical Research Council investigation. </a:t>
            </a:r>
            <a:r>
              <a:rPr lang="en-US" altLang="en-US" i="1" dirty="0">
                <a:solidFill>
                  <a:srgbClr val="444444"/>
                </a:solidFill>
                <a:cs typeface="Times New Roman" panose="02020603050405020304" pitchFamily="18" charset="0"/>
              </a:rPr>
              <a:t>Brit. Med. J</a:t>
            </a:r>
            <a:r>
              <a:rPr lang="en-US" altLang="en-US" dirty="0">
                <a:solidFill>
                  <a:srgbClr val="444444"/>
                </a:solidFill>
                <a:cs typeface="Times New Roman" panose="02020603050405020304" pitchFamily="18" charset="0"/>
              </a:rPr>
              <a:t>., 2, 769-782.</a:t>
            </a:r>
            <a:endParaRPr lang="en-US" altLang="en-US" dirty="0">
              <a:cs typeface="Times New Roman" panose="02020603050405020304" pitchFamily="18" charset="0"/>
            </a:endParaRPr>
          </a:p>
          <a:p>
            <a:pPr marL="0" indent="0">
              <a:buFontTx/>
              <a:buNone/>
            </a:pPr>
            <a:br>
              <a:rPr lang="en-US" altLang="en-US" dirty="0"/>
            </a:br>
            <a:endParaRPr lang="en-US" altLang="en-US" dirty="0"/>
          </a:p>
        </p:txBody>
      </p:sp>
      <p:sp>
        <p:nvSpPr>
          <p:cNvPr id="84997" name="Slide Number Placeholder 4">
            <a:extLst>
              <a:ext uri="{FF2B5EF4-FFF2-40B4-BE49-F238E27FC236}">
                <a16:creationId xmlns:a16="http://schemas.microsoft.com/office/drawing/2014/main" id="{9143470C-123A-8396-4BA7-DC7F2AA6407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44A84EB-07B0-4F0A-984B-863A6576B18E}" type="slidenum">
              <a:rPr lang="en-US" altLang="en-US" sz="1400" smtClean="0"/>
              <a:pPr>
                <a:spcBef>
                  <a:spcPct val="0"/>
                </a:spcBef>
                <a:buFontTx/>
                <a:buNone/>
              </a:pPr>
              <a:t>36</a:t>
            </a:fld>
            <a:endParaRPr lang="en-US" altLang="en-US" sz="1400"/>
          </a:p>
        </p:txBody>
      </p:sp>
      <p:sp>
        <p:nvSpPr>
          <p:cNvPr id="2" name="Footer Placeholder 1">
            <a:extLst>
              <a:ext uri="{FF2B5EF4-FFF2-40B4-BE49-F238E27FC236}">
                <a16:creationId xmlns:a16="http://schemas.microsoft.com/office/drawing/2014/main" id="{FC72D649-166C-225E-E885-E8A3E2BFD01F}"/>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E285BE02-407B-6145-EE3A-3869806154CA}"/>
              </a:ext>
            </a:extLst>
          </p:cNvPr>
          <p:cNvSpPr>
            <a:spLocks noGrp="1" noChangeArrowheads="1"/>
          </p:cNvSpPr>
          <p:nvPr>
            <p:ph type="title"/>
          </p:nvPr>
        </p:nvSpPr>
        <p:spPr>
          <a:xfrm>
            <a:off x="304800" y="381000"/>
            <a:ext cx="8686800" cy="762000"/>
          </a:xfrm>
        </p:spPr>
        <p:txBody>
          <a:bodyPr/>
          <a:lstStyle/>
          <a:p>
            <a:r>
              <a:rPr lang="en-US" altLang="en-US" sz="3200"/>
              <a:t>Neyman (1934): Probability Sampling versus “Purposive Sampling”</a:t>
            </a:r>
            <a:endParaRPr lang="en-US" altLang="en-US"/>
          </a:p>
        </p:txBody>
      </p:sp>
      <p:sp>
        <p:nvSpPr>
          <p:cNvPr id="8195" name="Content Placeholder 2">
            <a:extLst>
              <a:ext uri="{FF2B5EF4-FFF2-40B4-BE49-F238E27FC236}">
                <a16:creationId xmlns:a16="http://schemas.microsoft.com/office/drawing/2014/main" id="{55B6D29E-3B85-C468-50AC-1640EEE17A88}"/>
              </a:ext>
            </a:extLst>
          </p:cNvPr>
          <p:cNvSpPr>
            <a:spLocks noGrp="1"/>
          </p:cNvSpPr>
          <p:nvPr>
            <p:ph idx="1"/>
          </p:nvPr>
        </p:nvSpPr>
        <p:spPr>
          <a:xfrm>
            <a:off x="609600" y="1219200"/>
            <a:ext cx="8077200" cy="4876800"/>
          </a:xfrm>
        </p:spPr>
        <p:txBody>
          <a:bodyPr/>
          <a:lstStyle/>
          <a:p>
            <a:pPr>
              <a:defRPr/>
            </a:pPr>
            <a:r>
              <a:rPr lang="en-US" dirty="0"/>
              <a:t>Definition of probability sampling:</a:t>
            </a:r>
          </a:p>
          <a:p>
            <a:pPr lvl="1">
              <a:defRPr/>
            </a:pPr>
            <a:r>
              <a:rPr lang="en-US" dirty="0"/>
              <a:t>every sample has a known probability of being selected</a:t>
            </a:r>
          </a:p>
          <a:p>
            <a:pPr lvl="1">
              <a:defRPr/>
            </a:pPr>
            <a:r>
              <a:rPr lang="en-US" dirty="0"/>
              <a:t>every individual in the population has a positive probability of being selected</a:t>
            </a:r>
          </a:p>
          <a:p>
            <a:pPr>
              <a:defRPr/>
            </a:pPr>
            <a:r>
              <a:rPr lang="en-US" dirty="0"/>
              <a:t>Initially, probability sampling was equated with its basic form, simple random sampling (SRS)</a:t>
            </a:r>
          </a:p>
          <a:p>
            <a:pPr lvl="1">
              <a:defRPr/>
            </a:pPr>
            <a:r>
              <a:rPr lang="en-US" dirty="0"/>
              <a:t>Every sample of size </a:t>
            </a:r>
            <a:r>
              <a:rPr lang="en-US" i="1" dirty="0"/>
              <a:t>n</a:t>
            </a:r>
            <a:r>
              <a:rPr lang="en-US" dirty="0"/>
              <a:t> has </a:t>
            </a:r>
            <a:r>
              <a:rPr lang="en-US" i="1" dirty="0"/>
              <a:t>equal</a:t>
            </a:r>
            <a:r>
              <a:rPr lang="en-US" dirty="0"/>
              <a:t> chance of being selected, hence an </a:t>
            </a:r>
            <a:r>
              <a:rPr lang="en-US" u="sng" dirty="0"/>
              <a:t>e</a:t>
            </a:r>
            <a:r>
              <a:rPr lang="en-US" dirty="0"/>
              <a:t>qual </a:t>
            </a:r>
            <a:r>
              <a:rPr lang="en-US" u="sng" dirty="0"/>
              <a:t>p</a:t>
            </a:r>
            <a:r>
              <a:rPr lang="en-US" dirty="0"/>
              <a:t>robability of </a:t>
            </a:r>
            <a:r>
              <a:rPr lang="en-US" u="sng" dirty="0"/>
              <a:t>se</a:t>
            </a:r>
            <a:r>
              <a:rPr lang="en-US" dirty="0"/>
              <a:t>lection </a:t>
            </a:r>
            <a:r>
              <a:rPr lang="en-US" u="sng" dirty="0"/>
              <a:t>m</a:t>
            </a:r>
            <a:r>
              <a:rPr lang="en-US" dirty="0"/>
              <a:t>ethod (</a:t>
            </a:r>
            <a:r>
              <a:rPr lang="en-US" i="1" dirty="0" err="1"/>
              <a:t>epsem</a:t>
            </a:r>
            <a:r>
              <a:rPr lang="en-US" dirty="0"/>
              <a:t>)</a:t>
            </a:r>
          </a:p>
          <a:p>
            <a:pPr lvl="1">
              <a:defRPr/>
            </a:pPr>
            <a:r>
              <a:rPr lang="en-US" dirty="0"/>
              <a:t>Samples of size other than </a:t>
            </a:r>
            <a:r>
              <a:rPr lang="en-US" i="1" dirty="0"/>
              <a:t>n</a:t>
            </a:r>
            <a:r>
              <a:rPr lang="en-US" dirty="0"/>
              <a:t> have no chance of being selected</a:t>
            </a:r>
          </a:p>
          <a:p>
            <a:pPr lvl="1">
              <a:defRPr/>
            </a:pPr>
            <a:r>
              <a:rPr lang="en-US" dirty="0"/>
              <a:t>With and without replacement</a:t>
            </a:r>
          </a:p>
          <a:p>
            <a:pPr marL="0" indent="0">
              <a:buFontTx/>
              <a:buNone/>
              <a:defRPr/>
            </a:pPr>
            <a:endParaRPr lang="en-US" dirty="0"/>
          </a:p>
        </p:txBody>
      </p:sp>
      <p:sp>
        <p:nvSpPr>
          <p:cNvPr id="86021" name="Slide Number Placeholder 1">
            <a:extLst>
              <a:ext uri="{FF2B5EF4-FFF2-40B4-BE49-F238E27FC236}">
                <a16:creationId xmlns:a16="http://schemas.microsoft.com/office/drawing/2014/main" id="{47FCE179-1581-EAB8-7E76-9FB085E1EC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D5D1DA2-5E3F-49EA-ABEE-1CA2D7FA3CAE}" type="slidenum">
              <a:rPr lang="en-US" altLang="en-US" sz="1400" smtClean="0"/>
              <a:pPr>
                <a:spcBef>
                  <a:spcPct val="0"/>
                </a:spcBef>
                <a:buFontTx/>
                <a:buNone/>
              </a:pPr>
              <a:t>37</a:t>
            </a:fld>
            <a:endParaRPr lang="en-US" altLang="en-US" sz="1400"/>
          </a:p>
        </p:txBody>
      </p:sp>
      <p:sp>
        <p:nvSpPr>
          <p:cNvPr id="2" name="Footer Placeholder 1">
            <a:extLst>
              <a:ext uri="{FF2B5EF4-FFF2-40B4-BE49-F238E27FC236}">
                <a16:creationId xmlns:a16="http://schemas.microsoft.com/office/drawing/2014/main" id="{3329A172-059A-22B5-9B90-F883B7125F8D}"/>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80369C3E-0A5F-63ED-F9D5-02AD5A1DDE42}"/>
              </a:ext>
            </a:extLst>
          </p:cNvPr>
          <p:cNvSpPr>
            <a:spLocks noGrp="1" noChangeArrowheads="1"/>
          </p:cNvSpPr>
          <p:nvPr>
            <p:ph type="title"/>
          </p:nvPr>
        </p:nvSpPr>
        <p:spPr/>
        <p:txBody>
          <a:bodyPr/>
          <a:lstStyle/>
          <a:p>
            <a:r>
              <a:rPr lang="en-US" altLang="en-US"/>
              <a:t>“Purposive Sampling”</a:t>
            </a:r>
          </a:p>
        </p:txBody>
      </p:sp>
      <p:sp>
        <p:nvSpPr>
          <p:cNvPr id="9219" name="Content Placeholder 2">
            <a:extLst>
              <a:ext uri="{FF2B5EF4-FFF2-40B4-BE49-F238E27FC236}">
                <a16:creationId xmlns:a16="http://schemas.microsoft.com/office/drawing/2014/main" id="{6FEE9BC5-3C3C-C87B-E803-AD6418BD3494}"/>
              </a:ext>
            </a:extLst>
          </p:cNvPr>
          <p:cNvSpPr>
            <a:spLocks noGrp="1"/>
          </p:cNvSpPr>
          <p:nvPr>
            <p:ph idx="1"/>
          </p:nvPr>
        </p:nvSpPr>
        <p:spPr>
          <a:xfrm>
            <a:off x="685800" y="1066800"/>
            <a:ext cx="8001000" cy="5029200"/>
          </a:xfrm>
        </p:spPr>
        <p:txBody>
          <a:bodyPr/>
          <a:lstStyle/>
          <a:p>
            <a:pPr>
              <a:defRPr/>
            </a:pPr>
            <a:r>
              <a:rPr lang="en-US" sz="2600" dirty="0"/>
              <a:t>“Non-probability sampling” – but hard to define a negative.</a:t>
            </a:r>
          </a:p>
          <a:p>
            <a:pPr>
              <a:defRPr/>
            </a:pPr>
            <a:r>
              <a:rPr lang="en-US" sz="2600" dirty="0"/>
              <a:t>Units are picked so that sample matches distribution of a characteristic known for the population.</a:t>
            </a:r>
          </a:p>
          <a:p>
            <a:pPr>
              <a:defRPr/>
            </a:pPr>
            <a:r>
              <a:rPr lang="en-US" sz="2600" dirty="0"/>
              <a:t>E.g. if we know distribution of age and gender in population, choose sample cases to match this distribution.</a:t>
            </a:r>
          </a:p>
          <a:p>
            <a:pPr>
              <a:defRPr/>
            </a:pPr>
            <a:r>
              <a:rPr lang="en-US" sz="2600" dirty="0"/>
              <a:t>A common form is </a:t>
            </a:r>
            <a:r>
              <a:rPr lang="en-US" sz="2600" i="1" dirty="0"/>
              <a:t>quota sampling</a:t>
            </a:r>
            <a:r>
              <a:rPr lang="en-US" sz="2600" dirty="0"/>
              <a:t>: interviewers are given a quota for each age group and gender and interview individuals until this quota is met</a:t>
            </a:r>
          </a:p>
          <a:p>
            <a:pPr>
              <a:defRPr/>
            </a:pPr>
            <a:r>
              <a:rPr lang="en-US" sz="2600" dirty="0"/>
              <a:t>Becoming increasingly common with increased barriers to probability sampling</a:t>
            </a:r>
          </a:p>
          <a:p>
            <a:pPr marL="0" indent="0">
              <a:buFontTx/>
              <a:buNone/>
              <a:defRPr/>
            </a:pPr>
            <a:endParaRPr lang="en-US" dirty="0"/>
          </a:p>
        </p:txBody>
      </p:sp>
      <p:sp>
        <p:nvSpPr>
          <p:cNvPr id="87045" name="Slide Number Placeholder 1">
            <a:extLst>
              <a:ext uri="{FF2B5EF4-FFF2-40B4-BE49-F238E27FC236}">
                <a16:creationId xmlns:a16="http://schemas.microsoft.com/office/drawing/2014/main" id="{13C6A90C-DD58-CED7-E112-B3AD0F73AA3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3AE6D5-B9B7-4084-891A-3947B043FEC1}" type="slidenum">
              <a:rPr lang="en-US" altLang="en-US" sz="1400" smtClean="0"/>
              <a:pPr>
                <a:spcBef>
                  <a:spcPct val="0"/>
                </a:spcBef>
                <a:buFontTx/>
                <a:buNone/>
              </a:pPr>
              <a:t>38</a:t>
            </a:fld>
            <a:endParaRPr lang="en-US" altLang="en-US" sz="1400"/>
          </a:p>
        </p:txBody>
      </p:sp>
      <p:sp>
        <p:nvSpPr>
          <p:cNvPr id="2" name="Footer Placeholder 1">
            <a:extLst>
              <a:ext uri="{FF2B5EF4-FFF2-40B4-BE49-F238E27FC236}">
                <a16:creationId xmlns:a16="http://schemas.microsoft.com/office/drawing/2014/main" id="{875952E1-FF8F-AAB6-E260-CF47F6547112}"/>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A0A567B0-1184-F2C0-DE13-A350203D4DC1}"/>
              </a:ext>
            </a:extLst>
          </p:cNvPr>
          <p:cNvSpPr>
            <a:spLocks noGrp="1" noChangeArrowheads="1"/>
          </p:cNvSpPr>
          <p:nvPr>
            <p:ph type="title"/>
          </p:nvPr>
        </p:nvSpPr>
        <p:spPr/>
        <p:txBody>
          <a:bodyPr/>
          <a:lstStyle/>
          <a:p>
            <a:r>
              <a:rPr lang="en-US" altLang="en-US"/>
              <a:t>The Controversy</a:t>
            </a:r>
          </a:p>
        </p:txBody>
      </p:sp>
      <p:sp>
        <p:nvSpPr>
          <p:cNvPr id="88067" name="Content Placeholder 2">
            <a:extLst>
              <a:ext uri="{FF2B5EF4-FFF2-40B4-BE49-F238E27FC236}">
                <a16:creationId xmlns:a16="http://schemas.microsoft.com/office/drawing/2014/main" id="{BF476F55-F6A4-73FB-AFF3-CAAE9F452831}"/>
              </a:ext>
            </a:extLst>
          </p:cNvPr>
          <p:cNvSpPr>
            <a:spLocks noGrp="1" noChangeArrowheads="1"/>
          </p:cNvSpPr>
          <p:nvPr>
            <p:ph idx="1"/>
          </p:nvPr>
        </p:nvSpPr>
        <p:spPr/>
        <p:txBody>
          <a:bodyPr/>
          <a:lstStyle/>
          <a:p>
            <a:r>
              <a:rPr lang="en-US" altLang="en-US"/>
              <a:t>Under simple random sampling, distribution of a known characteristic in the sample can deviate considerably from its (known) distribution in the population, purely by chance</a:t>
            </a:r>
          </a:p>
          <a:p>
            <a:r>
              <a:rPr lang="en-US" altLang="en-US"/>
              <a:t>This “lack of representativeness” led some to prefer purposively picking the sample to match the population distribution</a:t>
            </a:r>
          </a:p>
        </p:txBody>
      </p:sp>
      <p:sp>
        <p:nvSpPr>
          <p:cNvPr id="88069" name="Slide Number Placeholder 1">
            <a:extLst>
              <a:ext uri="{FF2B5EF4-FFF2-40B4-BE49-F238E27FC236}">
                <a16:creationId xmlns:a16="http://schemas.microsoft.com/office/drawing/2014/main" id="{FC3FF5B6-D0D2-A415-3F89-D90B4B00DD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81101C5-DE3C-4271-B4AD-E0C85ADE8724}" type="slidenum">
              <a:rPr lang="en-US" altLang="en-US" sz="1400" smtClean="0"/>
              <a:pPr>
                <a:spcBef>
                  <a:spcPct val="0"/>
                </a:spcBef>
                <a:buFontTx/>
                <a:buNone/>
              </a:pPr>
              <a:t>39</a:t>
            </a:fld>
            <a:endParaRPr lang="en-US" altLang="en-US" sz="1400"/>
          </a:p>
        </p:txBody>
      </p:sp>
      <p:sp>
        <p:nvSpPr>
          <p:cNvPr id="2" name="Footer Placeholder 1">
            <a:extLst>
              <a:ext uri="{FF2B5EF4-FFF2-40B4-BE49-F238E27FC236}">
                <a16:creationId xmlns:a16="http://schemas.microsoft.com/office/drawing/2014/main" id="{96D219F5-6460-B4B0-7BB9-69C19136B745}"/>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1DCEBBD-86BD-5D3B-5CF0-40C45E43B2D5}"/>
              </a:ext>
            </a:extLst>
          </p:cNvPr>
          <p:cNvSpPr>
            <a:spLocks noGrp="1" noChangeArrowheads="1"/>
          </p:cNvSpPr>
          <p:nvPr>
            <p:ph type="title"/>
          </p:nvPr>
        </p:nvSpPr>
        <p:spPr>
          <a:xfrm>
            <a:off x="685800" y="381000"/>
            <a:ext cx="7772400" cy="533400"/>
          </a:xfrm>
        </p:spPr>
        <p:txBody>
          <a:bodyPr/>
          <a:lstStyle/>
          <a:p>
            <a:r>
              <a:rPr lang="en-US" altLang="en-US" sz="3600"/>
              <a:t>Eight Major Themes </a:t>
            </a:r>
            <a:r>
              <a:rPr lang="en-US" altLang="en-US" sz="2400"/>
              <a:t>{corresponding chapters}</a:t>
            </a:r>
          </a:p>
        </p:txBody>
      </p:sp>
      <p:sp>
        <p:nvSpPr>
          <p:cNvPr id="3" name="Content Placeholder 2">
            <a:extLst>
              <a:ext uri="{FF2B5EF4-FFF2-40B4-BE49-F238E27FC236}">
                <a16:creationId xmlns:a16="http://schemas.microsoft.com/office/drawing/2014/main" id="{9206D4DA-E255-6A94-C552-B95F032EAAEB}"/>
              </a:ext>
            </a:extLst>
          </p:cNvPr>
          <p:cNvSpPr>
            <a:spLocks noGrp="1"/>
          </p:cNvSpPr>
          <p:nvPr>
            <p:ph idx="1"/>
          </p:nvPr>
        </p:nvSpPr>
        <p:spPr>
          <a:xfrm>
            <a:off x="685800" y="914400"/>
            <a:ext cx="7772400" cy="5181600"/>
          </a:xfrm>
        </p:spPr>
        <p:txBody>
          <a:bodyPr/>
          <a:lstStyle/>
          <a:p>
            <a:pPr marL="0" indent="0">
              <a:buFontTx/>
              <a:buNone/>
              <a:defRPr/>
            </a:pPr>
            <a:r>
              <a:rPr lang="en-US" sz="2600" dirty="0"/>
              <a:t>The 15 chapters can be arranged around 8 themes:</a:t>
            </a:r>
          </a:p>
          <a:p>
            <a:pPr marL="0" indent="0">
              <a:buNone/>
              <a:defRPr/>
            </a:pPr>
            <a:r>
              <a:rPr lang="en-US" sz="2400" dirty="0"/>
              <a:t>1. Estimating equations vs likelihood-based methods {1,10}</a:t>
            </a:r>
            <a:endParaRPr lang="en-US" sz="2000" dirty="0"/>
          </a:p>
          <a:p>
            <a:pPr marL="0" indent="0">
              <a:buFontTx/>
              <a:buNone/>
              <a:defRPr/>
            </a:pPr>
            <a:r>
              <a:rPr lang="en-US" sz="2400" dirty="0"/>
              <a:t>2. Frequentist vs Bayesian inference {2-6}</a:t>
            </a:r>
          </a:p>
          <a:p>
            <a:pPr lvl="1" indent="-342900">
              <a:buFont typeface="Wingdings" panose="05000000000000000000" pitchFamily="2" charset="2"/>
              <a:buChar char="§"/>
              <a:defRPr/>
            </a:pPr>
            <a:r>
              <a:rPr lang="en-US" sz="2000" dirty="0"/>
              <a:t>Conditionality principle/role of ancillary statistics</a:t>
            </a:r>
          </a:p>
          <a:p>
            <a:pPr lvl="1" indent="-342900">
              <a:buFont typeface="Wingdings" panose="05000000000000000000" pitchFamily="2" charset="2"/>
              <a:buChar char="§"/>
              <a:defRPr/>
            </a:pPr>
            <a:r>
              <a:rPr lang="en-US" sz="2000" dirty="0" err="1"/>
              <a:t>Caibrated</a:t>
            </a:r>
            <a:r>
              <a:rPr lang="en-US" sz="2000" dirty="0"/>
              <a:t> Bayes: a good frequentist/Bayes </a:t>
            </a:r>
            <a:r>
              <a:rPr lang="en-US" sz="2000" dirty="0" err="1"/>
              <a:t>compromize</a:t>
            </a:r>
            <a:endParaRPr lang="en-US" sz="2000" dirty="0"/>
          </a:p>
          <a:p>
            <a:pPr marL="0" indent="0">
              <a:buFontTx/>
              <a:buNone/>
              <a:defRPr/>
            </a:pPr>
            <a:r>
              <a:rPr lang="en-US" sz="2400" dirty="0"/>
              <a:t>3. Models with random effects {7,8}</a:t>
            </a:r>
          </a:p>
          <a:p>
            <a:pPr marL="0" indent="0">
              <a:buFontTx/>
              <a:buNone/>
              <a:defRPr/>
            </a:pPr>
            <a:r>
              <a:rPr lang="en-US" sz="2400" dirty="0">
                <a:solidFill>
                  <a:srgbClr val="FF0000"/>
                </a:solidFill>
              </a:rPr>
              <a:t>4. Multiple comparisons {9}</a:t>
            </a:r>
          </a:p>
          <a:p>
            <a:pPr marL="0" indent="0">
              <a:buFontTx/>
              <a:buNone/>
              <a:defRPr/>
            </a:pPr>
            <a:r>
              <a:rPr lang="en-US" sz="2400" dirty="0">
                <a:solidFill>
                  <a:srgbClr val="FF0000"/>
                </a:solidFill>
              </a:rPr>
              <a:t>5. Impact of advances in computing power {11}</a:t>
            </a:r>
          </a:p>
          <a:p>
            <a:pPr lvl="1" indent="-342900">
              <a:buFont typeface="Wingdings" panose="05000000000000000000" pitchFamily="2" charset="2"/>
              <a:buChar char="§"/>
              <a:defRPr/>
            </a:pPr>
            <a:r>
              <a:rPr lang="en-US" sz="2000" dirty="0">
                <a:solidFill>
                  <a:srgbClr val="FF0000"/>
                </a:solidFill>
              </a:rPr>
              <a:t>Bootstrap, EM algorithm, Bayesian Monte Carlo methods</a:t>
            </a:r>
          </a:p>
          <a:p>
            <a:pPr marL="0" indent="0">
              <a:buFontTx/>
              <a:buNone/>
              <a:defRPr/>
            </a:pPr>
            <a:r>
              <a:rPr lang="en-US" sz="2400" dirty="0">
                <a:solidFill>
                  <a:srgbClr val="FF0000"/>
                </a:solidFill>
              </a:rPr>
              <a:t>6. Exploratory Data Analysis and Data Science{12}</a:t>
            </a:r>
          </a:p>
          <a:p>
            <a:pPr lvl="1" indent="-342900">
              <a:buFont typeface="Wingdings" panose="05000000000000000000" pitchFamily="2" charset="2"/>
              <a:buChar char="§"/>
              <a:defRPr/>
            </a:pPr>
            <a:r>
              <a:rPr lang="en-US" sz="2000" dirty="0">
                <a:solidFill>
                  <a:srgbClr val="FF0000"/>
                </a:solidFill>
              </a:rPr>
              <a:t>Parametric inference vs prediction</a:t>
            </a:r>
          </a:p>
          <a:p>
            <a:pPr marL="0" indent="0">
              <a:buFontTx/>
              <a:buNone/>
              <a:defRPr/>
            </a:pPr>
            <a:r>
              <a:rPr lang="en-US" sz="2400" dirty="0"/>
              <a:t>7. Random Sampling {13}</a:t>
            </a:r>
          </a:p>
          <a:p>
            <a:pPr marL="0" indent="0">
              <a:buFontTx/>
              <a:buNone/>
              <a:defRPr/>
            </a:pPr>
            <a:r>
              <a:rPr lang="en-US" sz="2400" dirty="0"/>
              <a:t>8. Causal inference and Randomized Clinical Trials {14,15}</a:t>
            </a:r>
          </a:p>
          <a:p>
            <a:pPr marL="0" indent="0">
              <a:buFontTx/>
              <a:buNone/>
              <a:defRPr/>
            </a:pPr>
            <a:endParaRPr lang="en-US" sz="2400" dirty="0"/>
          </a:p>
          <a:p>
            <a:pPr>
              <a:defRPr/>
            </a:pPr>
            <a:endParaRPr lang="en-US" dirty="0"/>
          </a:p>
          <a:p>
            <a:pPr>
              <a:defRPr/>
            </a:pPr>
            <a:endParaRPr lang="en-US" dirty="0"/>
          </a:p>
        </p:txBody>
      </p:sp>
      <p:sp>
        <p:nvSpPr>
          <p:cNvPr id="7173" name="Slide Number Placeholder 4">
            <a:extLst>
              <a:ext uri="{FF2B5EF4-FFF2-40B4-BE49-F238E27FC236}">
                <a16:creationId xmlns:a16="http://schemas.microsoft.com/office/drawing/2014/main" id="{D3DD3B12-0DCB-F192-04AA-39F644E64A6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900C9B7-B72B-416B-A58E-2FDADD125594}" type="slidenum">
              <a:rPr lang="en-US" altLang="en-US" sz="1400" smtClean="0"/>
              <a:pPr>
                <a:spcBef>
                  <a:spcPct val="0"/>
                </a:spcBef>
                <a:buFontTx/>
                <a:buNone/>
              </a:pPr>
              <a:t>4</a:t>
            </a:fld>
            <a:endParaRPr lang="en-US" altLang="en-US" sz="1400"/>
          </a:p>
        </p:txBody>
      </p:sp>
      <p:sp>
        <p:nvSpPr>
          <p:cNvPr id="5" name="Right Brace 4">
            <a:extLst>
              <a:ext uri="{FF2B5EF4-FFF2-40B4-BE49-F238E27FC236}">
                <a16:creationId xmlns:a16="http://schemas.microsoft.com/office/drawing/2014/main" id="{D7B6FBCB-857B-FE81-8B8B-976833832008}"/>
              </a:ext>
            </a:extLst>
          </p:cNvPr>
          <p:cNvSpPr/>
          <p:nvPr/>
        </p:nvSpPr>
        <p:spPr bwMode="auto">
          <a:xfrm>
            <a:off x="7391400" y="3581400"/>
            <a:ext cx="228600" cy="19050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New Roman" pitchFamily="18" charset="0"/>
            </a:endParaRPr>
          </a:p>
        </p:txBody>
      </p:sp>
      <p:sp>
        <p:nvSpPr>
          <p:cNvPr id="6" name="TextBox 5">
            <a:extLst>
              <a:ext uri="{FF2B5EF4-FFF2-40B4-BE49-F238E27FC236}">
                <a16:creationId xmlns:a16="http://schemas.microsoft.com/office/drawing/2014/main" id="{05FE0FEC-34EA-C2F2-9560-6D1289B407B9}"/>
              </a:ext>
            </a:extLst>
          </p:cNvPr>
          <p:cNvSpPr txBox="1"/>
          <p:nvPr/>
        </p:nvSpPr>
        <p:spPr>
          <a:xfrm>
            <a:off x="7620000" y="3858161"/>
            <a:ext cx="990600" cy="1323439"/>
          </a:xfrm>
          <a:prstGeom prst="rect">
            <a:avLst/>
          </a:prstGeom>
          <a:noFill/>
        </p:spPr>
        <p:txBody>
          <a:bodyPr wrap="square" rtlCol="0">
            <a:spAutoFit/>
          </a:bodyPr>
          <a:lstStyle/>
          <a:p>
            <a:r>
              <a:rPr lang="en-US" sz="2000" dirty="0">
                <a:solidFill>
                  <a:srgbClr val="FF0000"/>
                </a:solidFill>
              </a:rPr>
              <a:t>Omit here</a:t>
            </a:r>
          </a:p>
          <a:p>
            <a:r>
              <a:rPr lang="en-US" sz="2000" dirty="0">
                <a:solidFill>
                  <a:srgbClr val="FF0000"/>
                </a:solidFill>
              </a:rPr>
              <a:t>(No time!)</a:t>
            </a:r>
          </a:p>
        </p:txBody>
      </p:sp>
      <p:sp>
        <p:nvSpPr>
          <p:cNvPr id="2" name="Footer Placeholder 1">
            <a:extLst>
              <a:ext uri="{FF2B5EF4-FFF2-40B4-BE49-F238E27FC236}">
                <a16:creationId xmlns:a16="http://schemas.microsoft.com/office/drawing/2014/main" id="{DC666A62-34DD-02E4-945A-F8975B71DEEE}"/>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F7CC99F-9867-F641-5112-4DE815946C69}"/>
              </a:ext>
            </a:extLst>
          </p:cNvPr>
          <p:cNvSpPr>
            <a:spLocks noGrp="1" noChangeArrowheads="1"/>
          </p:cNvSpPr>
          <p:nvPr>
            <p:ph type="title"/>
          </p:nvPr>
        </p:nvSpPr>
        <p:spPr>
          <a:xfrm>
            <a:off x="685800" y="228600"/>
            <a:ext cx="7772400" cy="762000"/>
          </a:xfrm>
        </p:spPr>
        <p:txBody>
          <a:bodyPr/>
          <a:lstStyle/>
          <a:p>
            <a:r>
              <a:rPr lang="en-US" altLang="en-US"/>
              <a:t>Neyman’s “Resolution”</a:t>
            </a:r>
          </a:p>
        </p:txBody>
      </p:sp>
      <p:sp>
        <p:nvSpPr>
          <p:cNvPr id="11267" name="Content Placeholder 2">
            <a:extLst>
              <a:ext uri="{FF2B5EF4-FFF2-40B4-BE49-F238E27FC236}">
                <a16:creationId xmlns:a16="http://schemas.microsoft.com/office/drawing/2014/main" id="{B6605387-ABD0-3F0D-563D-34555C0F3D83}"/>
              </a:ext>
            </a:extLst>
          </p:cNvPr>
          <p:cNvSpPr>
            <a:spLocks noGrp="1" noChangeArrowheads="1"/>
          </p:cNvSpPr>
          <p:nvPr>
            <p:ph idx="1"/>
          </p:nvPr>
        </p:nvSpPr>
        <p:spPr>
          <a:xfrm>
            <a:off x="457200" y="914400"/>
            <a:ext cx="8305800" cy="5181600"/>
          </a:xfrm>
        </p:spPr>
        <p:txBody>
          <a:bodyPr/>
          <a:lstStyle/>
          <a:p>
            <a:r>
              <a:rPr lang="en-US" altLang="en-US"/>
              <a:t>Neyman (1934) showed that we can get the best of both worlds by </a:t>
            </a:r>
            <a:r>
              <a:rPr lang="en-US" altLang="en-US" u="sng"/>
              <a:t>stratified sampling</a:t>
            </a:r>
            <a:r>
              <a:rPr lang="en-US" altLang="en-US"/>
              <a:t>:</a:t>
            </a:r>
          </a:p>
          <a:p>
            <a:pPr lvl="1"/>
            <a:r>
              <a:rPr lang="en-US" altLang="en-US"/>
              <a:t>Create strata by the classifying population according to the known characteristics</a:t>
            </a:r>
          </a:p>
          <a:p>
            <a:pPr lvl="1"/>
            <a:r>
              <a:rPr lang="en-US" altLang="en-US"/>
              <a:t>Select a simple random sample of known size </a:t>
            </a:r>
            <a:r>
              <a:rPr lang="en-US" altLang="en-US" i="1"/>
              <a:t>n</a:t>
            </a:r>
            <a:r>
              <a:rPr lang="en-US" altLang="en-US" i="1" baseline="-25000"/>
              <a:t>j </a:t>
            </a:r>
            <a:r>
              <a:rPr lang="en-US" altLang="en-US"/>
              <a:t> from population of size </a:t>
            </a:r>
            <a:r>
              <a:rPr lang="en-US" altLang="en-US" i="1"/>
              <a:t>N</a:t>
            </a:r>
            <a:r>
              <a:rPr lang="en-US" altLang="en-US" i="1" baseline="-25000"/>
              <a:t>j</a:t>
            </a:r>
            <a:r>
              <a:rPr lang="en-US" altLang="en-US"/>
              <a:t> in stratum </a:t>
            </a:r>
            <a:r>
              <a:rPr lang="en-US" altLang="en-US" i="1"/>
              <a:t>j</a:t>
            </a:r>
          </a:p>
          <a:p>
            <a:r>
              <a:rPr lang="en-US" altLang="en-US"/>
              <a:t>If </a:t>
            </a:r>
            <a:r>
              <a:rPr lang="en-US" altLang="en-US" i="1"/>
              <a:t>f</a:t>
            </a:r>
            <a:r>
              <a:rPr lang="en-US" altLang="en-US" i="1" baseline="-25000"/>
              <a:t>j</a:t>
            </a:r>
            <a:r>
              <a:rPr lang="en-US" altLang="en-US"/>
              <a:t>=</a:t>
            </a:r>
            <a:r>
              <a:rPr lang="en-US" altLang="en-US" i="1"/>
              <a:t>n</a:t>
            </a:r>
            <a:r>
              <a:rPr lang="en-US" altLang="en-US" i="1" baseline="-25000"/>
              <a:t>j</a:t>
            </a:r>
            <a:r>
              <a:rPr lang="en-US" altLang="en-US"/>
              <a:t>/</a:t>
            </a:r>
            <a:r>
              <a:rPr lang="en-US" altLang="en-US" i="1"/>
              <a:t>N</a:t>
            </a:r>
            <a:r>
              <a:rPr lang="en-US" altLang="en-US" i="1" baseline="-25000"/>
              <a:t>j </a:t>
            </a:r>
            <a:r>
              <a:rPr lang="en-US" altLang="en-US"/>
              <a:t>= const., results in epsem sample, retains probabilistic selection, and sample matches distribution of strata in population</a:t>
            </a:r>
          </a:p>
          <a:p>
            <a:r>
              <a:rPr lang="en-US" altLang="en-US"/>
              <a:t>Also one can vary </a:t>
            </a:r>
            <a:r>
              <a:rPr lang="en-US" altLang="en-US" i="1"/>
              <a:t>f</a:t>
            </a:r>
            <a:r>
              <a:rPr lang="en-US" altLang="en-US" i="1" baseline="-25000"/>
              <a:t>j</a:t>
            </a:r>
            <a:r>
              <a:rPr lang="en-US" altLang="en-US"/>
              <a:t> and weight sample cases by 1/</a:t>
            </a:r>
            <a:r>
              <a:rPr lang="en-US" altLang="en-US" i="1"/>
              <a:t> f</a:t>
            </a:r>
            <a:r>
              <a:rPr lang="en-US" altLang="en-US" i="1" baseline="-25000"/>
              <a:t>j</a:t>
            </a:r>
            <a:r>
              <a:rPr lang="en-US" altLang="en-US"/>
              <a:t>: Neyman’s optimal allocation </a:t>
            </a:r>
          </a:p>
          <a:p>
            <a:endParaRPr lang="en-US" altLang="en-US"/>
          </a:p>
        </p:txBody>
      </p:sp>
      <p:sp>
        <p:nvSpPr>
          <p:cNvPr id="89093" name="Slide Number Placeholder 1">
            <a:extLst>
              <a:ext uri="{FF2B5EF4-FFF2-40B4-BE49-F238E27FC236}">
                <a16:creationId xmlns:a16="http://schemas.microsoft.com/office/drawing/2014/main" id="{F9CE299D-465F-3966-5445-76E2FA499A0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CA81124-31EE-447A-966C-30320F2ECAC0}" type="slidenum">
              <a:rPr lang="en-US" altLang="en-US" sz="1400" smtClean="0"/>
              <a:pPr>
                <a:spcBef>
                  <a:spcPct val="0"/>
                </a:spcBef>
                <a:buFontTx/>
                <a:buNone/>
              </a:pPr>
              <a:t>40</a:t>
            </a:fld>
            <a:endParaRPr lang="en-US" altLang="en-US" sz="1400"/>
          </a:p>
        </p:txBody>
      </p:sp>
      <p:sp>
        <p:nvSpPr>
          <p:cNvPr id="2" name="Footer Placeholder 1">
            <a:extLst>
              <a:ext uri="{FF2B5EF4-FFF2-40B4-BE49-F238E27FC236}">
                <a16:creationId xmlns:a16="http://schemas.microsoft.com/office/drawing/2014/main" id="{2A9E7162-279B-478C-F7EB-EB1586291027}"/>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4C996FEF-CA13-93DC-5D3B-496CE92D89FB}"/>
              </a:ext>
            </a:extLst>
          </p:cNvPr>
          <p:cNvSpPr>
            <a:spLocks noGrp="1" noChangeArrowheads="1"/>
          </p:cNvSpPr>
          <p:nvPr>
            <p:ph type="title"/>
          </p:nvPr>
        </p:nvSpPr>
        <p:spPr/>
        <p:txBody>
          <a:bodyPr/>
          <a:lstStyle/>
          <a:p>
            <a:r>
              <a:rPr lang="en-US" altLang="en-US"/>
              <a:t>More Complex Designs</a:t>
            </a:r>
          </a:p>
        </p:txBody>
      </p:sp>
      <p:sp>
        <p:nvSpPr>
          <p:cNvPr id="90115" name="Content Placeholder 2">
            <a:extLst>
              <a:ext uri="{FF2B5EF4-FFF2-40B4-BE49-F238E27FC236}">
                <a16:creationId xmlns:a16="http://schemas.microsoft.com/office/drawing/2014/main" id="{4F5F49C3-0FCC-36AB-B0A0-FFFBFB8D46F6}"/>
              </a:ext>
            </a:extLst>
          </p:cNvPr>
          <p:cNvSpPr>
            <a:spLocks noGrp="1" noChangeArrowheads="1"/>
          </p:cNvSpPr>
          <p:nvPr>
            <p:ph idx="1"/>
          </p:nvPr>
        </p:nvSpPr>
        <p:spPr>
          <a:xfrm>
            <a:off x="685800" y="1219200"/>
            <a:ext cx="8001000" cy="4876800"/>
          </a:xfrm>
        </p:spPr>
        <p:txBody>
          <a:bodyPr/>
          <a:lstStyle/>
          <a:p>
            <a:r>
              <a:rPr lang="en-US" altLang="en-US" sz="2600" dirty="0" err="1"/>
              <a:t>Neyman’s</a:t>
            </a:r>
            <a:r>
              <a:rPr lang="en-US" altLang="en-US" sz="2600" dirty="0"/>
              <a:t> paper helped to set the stage for other complex design features: cluster sampling, multistage sampling, etc., greatly extending the practical feasibility and utility of probability sampling in practice</a:t>
            </a:r>
          </a:p>
          <a:p>
            <a:r>
              <a:rPr lang="en-US" altLang="en-US" sz="2600" dirty="0"/>
              <a:t>E.g. simple random sampling of people in the US is not feasible – we do not have a complete list of everyone in the population from which to sample</a:t>
            </a:r>
          </a:p>
          <a:p>
            <a:r>
              <a:rPr lang="en-US" altLang="en-US" sz="2600" dirty="0"/>
              <a:t>Work of </a:t>
            </a:r>
            <a:r>
              <a:rPr lang="en-US" altLang="en-US" sz="2600" dirty="0" err="1"/>
              <a:t>Mahalanobis</a:t>
            </a:r>
            <a:r>
              <a:rPr lang="en-US" altLang="en-US" sz="2600" dirty="0"/>
              <a:t>, Hansen, Cochran, Kish, ….</a:t>
            </a:r>
          </a:p>
        </p:txBody>
      </p:sp>
      <p:sp>
        <p:nvSpPr>
          <p:cNvPr id="90117" name="Slide Number Placeholder 1">
            <a:extLst>
              <a:ext uri="{FF2B5EF4-FFF2-40B4-BE49-F238E27FC236}">
                <a16:creationId xmlns:a16="http://schemas.microsoft.com/office/drawing/2014/main" id="{64C48E91-2147-B658-3ED0-8EA7D2F15C3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EC5B024-90BF-4507-9CCF-5457B87AA406}" type="slidenum">
              <a:rPr lang="en-US" altLang="en-US" sz="1400" smtClean="0"/>
              <a:pPr>
                <a:spcBef>
                  <a:spcPct val="0"/>
                </a:spcBef>
                <a:buFontTx/>
                <a:buNone/>
              </a:pPr>
              <a:t>41</a:t>
            </a:fld>
            <a:endParaRPr lang="en-US" altLang="en-US" sz="1400"/>
          </a:p>
        </p:txBody>
      </p:sp>
      <p:sp>
        <p:nvSpPr>
          <p:cNvPr id="2" name="Footer Placeholder 1">
            <a:extLst>
              <a:ext uri="{FF2B5EF4-FFF2-40B4-BE49-F238E27FC236}">
                <a16:creationId xmlns:a16="http://schemas.microsoft.com/office/drawing/2014/main" id="{369D18CF-D19E-DB68-9E69-AC7AD20A2838}"/>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64ABFA95-3905-5C5B-2B6A-35E94FAFFF54}"/>
              </a:ext>
            </a:extLst>
          </p:cNvPr>
          <p:cNvSpPr>
            <a:spLocks noGrp="1" noChangeArrowheads="1"/>
          </p:cNvSpPr>
          <p:nvPr>
            <p:ph type="title"/>
          </p:nvPr>
        </p:nvSpPr>
        <p:spPr/>
        <p:txBody>
          <a:bodyPr/>
          <a:lstStyle/>
          <a:p>
            <a:r>
              <a:rPr lang="en-US" altLang="en-US" sz="3600"/>
              <a:t>Design-based vs Model-based inference</a:t>
            </a:r>
          </a:p>
        </p:txBody>
      </p:sp>
      <p:sp>
        <p:nvSpPr>
          <p:cNvPr id="17411" name="Content Placeholder 2">
            <a:extLst>
              <a:ext uri="{FF2B5EF4-FFF2-40B4-BE49-F238E27FC236}">
                <a16:creationId xmlns:a16="http://schemas.microsoft.com/office/drawing/2014/main" id="{AF7E3F3A-779E-B879-75E7-375DA8E60A4C}"/>
              </a:ext>
            </a:extLst>
          </p:cNvPr>
          <p:cNvSpPr>
            <a:spLocks noGrp="1" noChangeArrowheads="1"/>
          </p:cNvSpPr>
          <p:nvPr>
            <p:ph idx="1"/>
          </p:nvPr>
        </p:nvSpPr>
        <p:spPr>
          <a:xfrm>
            <a:off x="685800" y="1066800"/>
            <a:ext cx="7772400" cy="5029200"/>
          </a:xfrm>
        </p:spPr>
        <p:txBody>
          <a:bodyPr/>
          <a:lstStyle/>
          <a:p>
            <a:r>
              <a:rPr lang="en-US" altLang="en-US" sz="2400" i="1" dirty="0"/>
              <a:t>Design-based </a:t>
            </a:r>
            <a:r>
              <a:rPr lang="en-US" altLang="en-US" sz="2400" dirty="0"/>
              <a:t>inference: population values are fixed, inference is based on probability distribution of sample selection. Obviously this assumes that we have a probability sample (or “quasi-randomization”, where we pretend that we have one)</a:t>
            </a:r>
          </a:p>
          <a:p>
            <a:r>
              <a:rPr lang="en-US" altLang="en-US" sz="2400" i="1" dirty="0"/>
              <a:t>Model-based </a:t>
            </a:r>
            <a:r>
              <a:rPr lang="en-US" altLang="en-US" sz="2400" dirty="0"/>
              <a:t>inference: survey variables are assumed to come from a statistical model</a:t>
            </a:r>
          </a:p>
          <a:p>
            <a:pPr lvl="1"/>
            <a:r>
              <a:rPr lang="en-US" altLang="en-US" sz="2200" dirty="0"/>
              <a:t>probability sampling is not the basis for inference, but randomization ensures that the sample selection is </a:t>
            </a:r>
            <a:r>
              <a:rPr lang="en-US" altLang="en-US" sz="2200" i="1" dirty="0"/>
              <a:t>ignorable</a:t>
            </a:r>
            <a:r>
              <a:rPr lang="en-US" altLang="en-US" sz="2200" dirty="0"/>
              <a:t>. </a:t>
            </a:r>
          </a:p>
          <a:p>
            <a:r>
              <a:rPr lang="en-US" altLang="en-US" sz="2400" i="1" dirty="0"/>
              <a:t>Calibrated Bayes</a:t>
            </a:r>
            <a:r>
              <a:rPr lang="en-US" altLang="en-US" sz="2400" dirty="0"/>
              <a:t>: build Bayesian models that incorporate features of the sample design, and yield posterior credible intervals that have good confidence coverage</a:t>
            </a:r>
          </a:p>
          <a:p>
            <a:r>
              <a:rPr lang="en-US" altLang="en-US" sz="2400" dirty="0"/>
              <a:t>I have argued that Calibrated Bayes is the best framework</a:t>
            </a:r>
          </a:p>
        </p:txBody>
      </p:sp>
      <p:sp>
        <p:nvSpPr>
          <p:cNvPr id="91141" name="Slide Number Placeholder 1">
            <a:extLst>
              <a:ext uri="{FF2B5EF4-FFF2-40B4-BE49-F238E27FC236}">
                <a16:creationId xmlns:a16="http://schemas.microsoft.com/office/drawing/2014/main" id="{F481067D-6ABB-AD57-61A9-7DE5142757D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7B4AC70-75F8-4588-8701-E6FC6E50FB6B}" type="slidenum">
              <a:rPr lang="en-US" altLang="en-US" sz="1400" smtClean="0"/>
              <a:pPr>
                <a:spcBef>
                  <a:spcPct val="0"/>
                </a:spcBef>
                <a:buFontTx/>
                <a:buNone/>
              </a:pPr>
              <a:t>42</a:t>
            </a:fld>
            <a:endParaRPr lang="en-US" altLang="en-US" sz="1400"/>
          </a:p>
        </p:txBody>
      </p:sp>
      <p:sp>
        <p:nvSpPr>
          <p:cNvPr id="2" name="Footer Placeholder 1">
            <a:extLst>
              <a:ext uri="{FF2B5EF4-FFF2-40B4-BE49-F238E27FC236}">
                <a16:creationId xmlns:a16="http://schemas.microsoft.com/office/drawing/2014/main" id="{188C116E-E4E8-8AC3-73F7-80DE7C92CD36}"/>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7411">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0F3EFB7F-655A-B2D3-08C2-1E3D3635B101}"/>
              </a:ext>
            </a:extLst>
          </p:cNvPr>
          <p:cNvSpPr>
            <a:spLocks noGrp="1" noChangeArrowheads="1"/>
          </p:cNvSpPr>
          <p:nvPr>
            <p:ph type="title"/>
          </p:nvPr>
        </p:nvSpPr>
        <p:spPr/>
        <p:txBody>
          <a:bodyPr/>
          <a:lstStyle/>
          <a:p>
            <a:r>
              <a:rPr lang="en-US" altLang="en-US"/>
              <a:t>Theme 8. Causal inference</a:t>
            </a:r>
          </a:p>
        </p:txBody>
      </p:sp>
      <p:sp>
        <p:nvSpPr>
          <p:cNvPr id="92163" name="Content Placeholder 2">
            <a:extLst>
              <a:ext uri="{FF2B5EF4-FFF2-40B4-BE49-F238E27FC236}">
                <a16:creationId xmlns:a16="http://schemas.microsoft.com/office/drawing/2014/main" id="{3F98DFF1-74E4-7089-9D55-437918510273}"/>
              </a:ext>
            </a:extLst>
          </p:cNvPr>
          <p:cNvSpPr>
            <a:spLocks noGrp="1" noChangeArrowheads="1"/>
          </p:cNvSpPr>
          <p:nvPr>
            <p:ph idx="1"/>
          </p:nvPr>
        </p:nvSpPr>
        <p:spPr/>
        <p:txBody>
          <a:bodyPr/>
          <a:lstStyle/>
          <a:p>
            <a:pPr marL="0" indent="0">
              <a:buFontTx/>
              <a:buNone/>
            </a:pPr>
            <a:r>
              <a:rPr lang="en-GB" altLang="en-US" sz="2400">
                <a:cs typeface="Times New Roman" panose="02020603050405020304" pitchFamily="18" charset="0"/>
              </a:rPr>
              <a:t>Rubin, D.B. (1978). Bayesian inference for causal effects: The role of randomization. </a:t>
            </a:r>
            <a:r>
              <a:rPr lang="en-GB" altLang="en-US" sz="2400" i="1">
                <a:cs typeface="Times New Roman" panose="02020603050405020304" pitchFamily="18" charset="0"/>
              </a:rPr>
              <a:t>Ann. Statist.</a:t>
            </a:r>
            <a:r>
              <a:rPr lang="en-GB" altLang="en-US" sz="2400">
                <a:cs typeface="Times New Roman" panose="02020603050405020304" pitchFamily="18" charset="0"/>
              </a:rPr>
              <a:t>, 6, 1, 34-58.</a:t>
            </a:r>
            <a:endParaRPr lang="en-US" altLang="en-US" sz="2400">
              <a:cs typeface="Times New Roman" panose="02020603050405020304" pitchFamily="18" charset="0"/>
            </a:endParaRPr>
          </a:p>
          <a:p>
            <a:pPr marL="0" indent="0">
              <a:buFontTx/>
              <a:buNone/>
            </a:pPr>
            <a:r>
              <a:rPr lang="en-US" altLang="en-US" sz="2400">
                <a:cs typeface="Times New Roman" panose="02020603050405020304" pitchFamily="18" charset="0"/>
              </a:rPr>
              <a:t>Rosenbaum, P.R. &amp; Rubin, D.B. (1983). The central role of the propensity score in observational studies for causal effects. </a:t>
            </a:r>
            <a:r>
              <a:rPr lang="en-US" altLang="en-US" sz="2400" i="1">
                <a:cs typeface="Times New Roman" panose="02020603050405020304" pitchFamily="18" charset="0"/>
              </a:rPr>
              <a:t>Biometrika</a:t>
            </a:r>
            <a:r>
              <a:rPr lang="en-US" altLang="en-US" sz="2400">
                <a:cs typeface="Times New Roman" panose="02020603050405020304" pitchFamily="18" charset="0"/>
              </a:rPr>
              <a:t>, 70, 1, 41-55.</a:t>
            </a:r>
          </a:p>
          <a:p>
            <a:pPr marL="0" indent="0">
              <a:buFontTx/>
              <a:buNone/>
            </a:pPr>
            <a:r>
              <a:rPr lang="en-US" altLang="en-US" sz="2400">
                <a:solidFill>
                  <a:srgbClr val="000000"/>
                </a:solidFill>
                <a:cs typeface="Times New Roman" panose="02020603050405020304" pitchFamily="18" charset="0"/>
              </a:rPr>
              <a:t>Medical Research Council (1948). Streptomycin treatment of pulmonary tuberculosis: a Medical Research Council investigation. </a:t>
            </a:r>
            <a:r>
              <a:rPr lang="en-US" altLang="en-US" sz="2400" i="1">
                <a:solidFill>
                  <a:srgbClr val="000000"/>
                </a:solidFill>
                <a:cs typeface="Times New Roman" panose="02020603050405020304" pitchFamily="18" charset="0"/>
              </a:rPr>
              <a:t>Brit. Med. J</a:t>
            </a:r>
            <a:r>
              <a:rPr lang="en-US" altLang="en-US" sz="2400">
                <a:solidFill>
                  <a:srgbClr val="000000"/>
                </a:solidFill>
                <a:cs typeface="Times New Roman" panose="02020603050405020304" pitchFamily="18" charset="0"/>
              </a:rPr>
              <a:t>., 2, 769-782.</a:t>
            </a:r>
            <a:endParaRPr lang="en-US" altLang="en-US" sz="2400">
              <a:cs typeface="Times New Roman" panose="02020603050405020304" pitchFamily="18" charset="0"/>
            </a:endParaRPr>
          </a:p>
          <a:p>
            <a:pPr marL="0" indent="0">
              <a:buFontTx/>
              <a:buNone/>
            </a:pPr>
            <a:r>
              <a:rPr lang="en-US" altLang="en-US" sz="2400">
                <a:cs typeface="Times New Roman" panose="02020603050405020304" pitchFamily="18" charset="0"/>
              </a:rPr>
              <a:t>Polack, F.P. et al. (2020) for the C4591001 Clinical Trial Group. Safety and efficacy of the BNT162b2 mRNA Covid-19 vaccine. </a:t>
            </a:r>
            <a:r>
              <a:rPr lang="en-US" altLang="en-US" sz="2400" i="1">
                <a:cs typeface="Times New Roman" panose="02020603050405020304" pitchFamily="18" charset="0"/>
              </a:rPr>
              <a:t>New Engl. J. Med. </a:t>
            </a:r>
            <a:r>
              <a:rPr lang="en-US" altLang="en-US" sz="2400">
                <a:cs typeface="Times New Roman" panose="02020603050405020304" pitchFamily="18" charset="0"/>
              </a:rPr>
              <a:t>383, 2603-2615.</a:t>
            </a:r>
          </a:p>
          <a:p>
            <a:pPr marL="0" indent="0">
              <a:buFontTx/>
              <a:buNone/>
            </a:pPr>
            <a:endParaRPr lang="en-US" altLang="en-US"/>
          </a:p>
        </p:txBody>
      </p:sp>
      <p:sp>
        <p:nvSpPr>
          <p:cNvPr id="92165" name="Slide Number Placeholder 4">
            <a:extLst>
              <a:ext uri="{FF2B5EF4-FFF2-40B4-BE49-F238E27FC236}">
                <a16:creationId xmlns:a16="http://schemas.microsoft.com/office/drawing/2014/main" id="{43AEB593-47FF-4102-0415-9F70EC580FC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B12E3C6-8EB6-49BC-BC35-C38A00F0C1B7}" type="slidenum">
              <a:rPr lang="en-US" altLang="en-US" sz="1400" smtClean="0"/>
              <a:pPr>
                <a:spcBef>
                  <a:spcPct val="0"/>
                </a:spcBef>
                <a:buFontTx/>
                <a:buNone/>
              </a:pPr>
              <a:t>43</a:t>
            </a:fld>
            <a:endParaRPr lang="en-US" altLang="en-US" sz="1400"/>
          </a:p>
        </p:txBody>
      </p:sp>
      <p:sp>
        <p:nvSpPr>
          <p:cNvPr id="2" name="Footer Placeholder 1">
            <a:extLst>
              <a:ext uri="{FF2B5EF4-FFF2-40B4-BE49-F238E27FC236}">
                <a16:creationId xmlns:a16="http://schemas.microsoft.com/office/drawing/2014/main" id="{60F9D72A-94BA-9773-DDD8-9BF80D32ACD3}"/>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a:extLst>
              <a:ext uri="{FF2B5EF4-FFF2-40B4-BE49-F238E27FC236}">
                <a16:creationId xmlns:a16="http://schemas.microsoft.com/office/drawing/2014/main" id="{6A041985-5005-CAB6-FFB8-CC99C6F22DBD}"/>
              </a:ext>
            </a:extLst>
          </p:cNvPr>
          <p:cNvSpPr>
            <a:spLocks noGrp="1" noChangeArrowheads="1"/>
          </p:cNvSpPr>
          <p:nvPr>
            <p:ph idx="1"/>
          </p:nvPr>
        </p:nvSpPr>
        <p:spPr>
          <a:xfrm>
            <a:off x="457200" y="944563"/>
            <a:ext cx="8534400" cy="5181600"/>
          </a:xfrm>
        </p:spPr>
        <p:txBody>
          <a:bodyPr/>
          <a:lstStyle/>
          <a:p>
            <a:r>
              <a:rPr lang="en-US" altLang="en-US" dirty="0" err="1"/>
              <a:t>Neyman</a:t>
            </a:r>
            <a:r>
              <a:rPr lang="en-US" altLang="en-US" dirty="0"/>
              <a:t>/Rubin causal model</a:t>
            </a:r>
          </a:p>
          <a:p>
            <a:pPr lvl="1"/>
            <a:r>
              <a:rPr lang="en-US" altLang="en-US" dirty="0"/>
              <a:t>causal effect is a measure comparing outcomes under two treatments</a:t>
            </a:r>
          </a:p>
          <a:p>
            <a:pPr lvl="1"/>
            <a:r>
              <a:rPr lang="en-US" altLang="en-US" dirty="0"/>
              <a:t>only one is observed, corresponding to the assigned treatment</a:t>
            </a:r>
          </a:p>
          <a:p>
            <a:r>
              <a:rPr lang="en-US" altLang="en-US" dirty="0"/>
              <a:t>Ignorable selection, assignment  and recording mechanisms</a:t>
            </a:r>
          </a:p>
          <a:p>
            <a:pPr lvl="1"/>
            <a:r>
              <a:rPr lang="en-US" altLang="en-US" dirty="0"/>
              <a:t>Randomized Clinical Trials – assignment is ignorable, a key to insuring internal validity (Chapter 14)</a:t>
            </a:r>
          </a:p>
          <a:p>
            <a:r>
              <a:rPr lang="en-US" altLang="en-US" dirty="0"/>
              <a:t>Propensity score</a:t>
            </a:r>
          </a:p>
          <a:p>
            <a:pPr lvl="1"/>
            <a:r>
              <a:rPr lang="en-US" altLang="en-US" dirty="0"/>
              <a:t>Analog of randomization for observational data (Chapter 15)</a:t>
            </a:r>
          </a:p>
          <a:p>
            <a:endParaRPr lang="en-US" altLang="en-US" dirty="0"/>
          </a:p>
        </p:txBody>
      </p:sp>
      <p:sp>
        <p:nvSpPr>
          <p:cNvPr id="93187" name="Title 1">
            <a:extLst>
              <a:ext uri="{FF2B5EF4-FFF2-40B4-BE49-F238E27FC236}">
                <a16:creationId xmlns:a16="http://schemas.microsoft.com/office/drawing/2014/main" id="{47327EF4-8F36-6835-704B-01A04EE47C24}"/>
              </a:ext>
            </a:extLst>
          </p:cNvPr>
          <p:cNvSpPr>
            <a:spLocks noGrp="1" noChangeArrowheads="1"/>
          </p:cNvSpPr>
          <p:nvPr>
            <p:ph type="title"/>
          </p:nvPr>
        </p:nvSpPr>
        <p:spPr>
          <a:xfrm>
            <a:off x="457200" y="228600"/>
            <a:ext cx="8229600" cy="715963"/>
          </a:xfrm>
        </p:spPr>
        <p:txBody>
          <a:bodyPr/>
          <a:lstStyle/>
          <a:p>
            <a:r>
              <a:rPr lang="en-US" altLang="en-US" dirty="0"/>
              <a:t>Some key Ideas</a:t>
            </a:r>
          </a:p>
        </p:txBody>
      </p:sp>
      <p:sp>
        <p:nvSpPr>
          <p:cNvPr id="93189" name="Slide Number Placeholder 5">
            <a:extLst>
              <a:ext uri="{FF2B5EF4-FFF2-40B4-BE49-F238E27FC236}">
                <a16:creationId xmlns:a16="http://schemas.microsoft.com/office/drawing/2014/main" id="{22FEA35A-96D1-F6FF-CDA9-A2E94051F6FB}"/>
              </a:ext>
            </a:extLst>
          </p:cNvPr>
          <p:cNvSpPr>
            <a:spLocks noGrp="1" noChangeArrowheads="1"/>
          </p:cNvSpPr>
          <p:nvPr>
            <p:ph type="sldNum" sz="quarter" idx="11"/>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0109ECA-A7BB-4DEA-B407-73B7B240A4E1}" type="slidenum">
              <a:rPr lang="en-US" altLang="en-US" sz="1400" smtClean="0">
                <a:latin typeface="Arial" panose="020B0604020202020204" pitchFamily="34" charset="0"/>
              </a:rPr>
              <a:pPr eaLnBrk="1" hangingPunct="1">
                <a:spcBef>
                  <a:spcPct val="0"/>
                </a:spcBef>
                <a:buFontTx/>
                <a:buNone/>
              </a:pPr>
              <a:t>44</a:t>
            </a:fld>
            <a:endParaRPr lang="en-US" altLang="en-US" sz="1400">
              <a:latin typeface="Arial" panose="020B0604020202020204" pitchFamily="34" charset="0"/>
            </a:endParaRPr>
          </a:p>
        </p:txBody>
      </p:sp>
      <p:sp>
        <p:nvSpPr>
          <p:cNvPr id="2" name="Footer Placeholder 1">
            <a:extLst>
              <a:ext uri="{FF2B5EF4-FFF2-40B4-BE49-F238E27FC236}">
                <a16:creationId xmlns:a16="http://schemas.microsoft.com/office/drawing/2014/main" id="{3E3B2E11-9BCA-3756-3A7D-C036B056029C}"/>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9CDF7B05-B8FD-BAA8-DB45-140A707BC622}"/>
              </a:ext>
            </a:extLst>
          </p:cNvPr>
          <p:cNvSpPr>
            <a:spLocks noGrp="1" noChangeArrowheads="1"/>
          </p:cNvSpPr>
          <p:nvPr>
            <p:ph type="title"/>
          </p:nvPr>
        </p:nvSpPr>
        <p:spPr/>
        <p:txBody>
          <a:bodyPr/>
          <a:lstStyle/>
          <a:p>
            <a:r>
              <a:rPr lang="en-US" altLang="en-US" dirty="0"/>
              <a:t>A seminal paper</a:t>
            </a:r>
          </a:p>
        </p:txBody>
      </p:sp>
      <p:sp>
        <p:nvSpPr>
          <p:cNvPr id="6147" name="Content Placeholder 2">
            <a:extLst>
              <a:ext uri="{FF2B5EF4-FFF2-40B4-BE49-F238E27FC236}">
                <a16:creationId xmlns:a16="http://schemas.microsoft.com/office/drawing/2014/main" id="{FBC96A03-7300-E670-1E1D-BEB68CA301A8}"/>
              </a:ext>
            </a:extLst>
          </p:cNvPr>
          <p:cNvSpPr>
            <a:spLocks noGrp="1" noChangeArrowheads="1"/>
          </p:cNvSpPr>
          <p:nvPr>
            <p:ph idx="1"/>
          </p:nvPr>
        </p:nvSpPr>
        <p:spPr>
          <a:xfrm>
            <a:off x="685800" y="1066800"/>
            <a:ext cx="7924800" cy="5029200"/>
          </a:xfrm>
        </p:spPr>
        <p:txBody>
          <a:bodyPr/>
          <a:lstStyle/>
          <a:p>
            <a:pPr marL="0" indent="0">
              <a:buFontTx/>
              <a:buNone/>
              <a:defRPr/>
            </a:pPr>
            <a:r>
              <a:rPr lang="en-US" altLang="en-US" sz="2400" dirty="0"/>
              <a:t>Rubin, D.B. (1978). Bayesian Inference for Causal Effects: the Role of Randomization. </a:t>
            </a:r>
            <a:r>
              <a:rPr lang="en-US" altLang="en-US" sz="2400" i="1" dirty="0"/>
              <a:t>Annals Statist.</a:t>
            </a:r>
            <a:r>
              <a:rPr lang="en-US" altLang="en-US" sz="2400" dirty="0"/>
              <a:t>, 6, 34-58</a:t>
            </a:r>
          </a:p>
          <a:p>
            <a:pPr>
              <a:defRPr/>
            </a:pPr>
            <a:r>
              <a:rPr lang="en-US" altLang="en-US" sz="2400" dirty="0"/>
              <a:t>Neyman/Rubin causal model: causal effects as the comparison of outcomes under different treatments</a:t>
            </a:r>
          </a:p>
          <a:p>
            <a:pPr>
              <a:defRPr/>
            </a:pPr>
            <a:r>
              <a:rPr lang="en-US" altLang="en-US" sz="2400" dirty="0"/>
              <a:t>Formulates causal inference as a missing data problem: only see outcome under the treatment assigned</a:t>
            </a:r>
          </a:p>
          <a:p>
            <a:pPr>
              <a:defRPr/>
            </a:pPr>
            <a:r>
              <a:rPr lang="en-US" altLang="en-US" sz="2400" dirty="0"/>
              <a:t>Includes selection, assignment and recording mechanisms as random variables in full statistical model</a:t>
            </a:r>
          </a:p>
          <a:p>
            <a:pPr>
              <a:defRPr/>
            </a:pPr>
            <a:r>
              <a:rPr lang="en-US" altLang="en-US" sz="2400" dirty="0"/>
              <a:t>Role of randomization: makes selection, assignment, or recording mechanisms </a:t>
            </a:r>
            <a:r>
              <a:rPr lang="en-US" altLang="en-US" sz="2400" i="1" dirty="0"/>
              <a:t>ignorable</a:t>
            </a:r>
            <a:r>
              <a:rPr lang="en-US" altLang="en-US" sz="2400" dirty="0"/>
              <a:t>: if nonignorable, mechanism needs to be modeled</a:t>
            </a:r>
          </a:p>
          <a:p>
            <a:pPr marL="0" indent="0">
              <a:buFontTx/>
              <a:buNone/>
              <a:defRPr/>
            </a:pPr>
            <a:endParaRPr lang="en-US" altLang="en-US" sz="2400" dirty="0"/>
          </a:p>
          <a:p>
            <a:pPr marL="0" indent="0">
              <a:buFontTx/>
              <a:buNone/>
              <a:defRPr/>
            </a:pPr>
            <a:endParaRPr lang="en-US" altLang="en-US" i="1" dirty="0"/>
          </a:p>
        </p:txBody>
      </p:sp>
      <p:sp>
        <p:nvSpPr>
          <p:cNvPr id="94213" name="Slide Number Placeholder 2">
            <a:extLst>
              <a:ext uri="{FF2B5EF4-FFF2-40B4-BE49-F238E27FC236}">
                <a16:creationId xmlns:a16="http://schemas.microsoft.com/office/drawing/2014/main" id="{57DFC0FB-86B5-A0BB-4731-5BECFCFD86D8}"/>
              </a:ext>
            </a:extLst>
          </p:cNvPr>
          <p:cNvSpPr>
            <a:spLocks noGrp="1" noChangeArrowheads="1"/>
          </p:cNvSpPr>
          <p:nvPr>
            <p:ph type="sldNum" sz="quarter" idx="11"/>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EEAACE4-77A5-460D-997D-E42D3BD0F6EA}" type="slidenum">
              <a:rPr lang="en-US" altLang="en-US" sz="1400" smtClean="0">
                <a:latin typeface="Arial" panose="020B0604020202020204" pitchFamily="34" charset="0"/>
              </a:rPr>
              <a:pPr eaLnBrk="1" hangingPunct="1">
                <a:spcBef>
                  <a:spcPct val="0"/>
                </a:spcBef>
                <a:buFontTx/>
                <a:buNone/>
              </a:pPr>
              <a:t>45</a:t>
            </a:fld>
            <a:endParaRPr lang="en-US" altLang="en-US" sz="1400">
              <a:latin typeface="Arial" panose="020B0604020202020204" pitchFamily="34" charset="0"/>
            </a:endParaRPr>
          </a:p>
        </p:txBody>
      </p:sp>
      <p:sp>
        <p:nvSpPr>
          <p:cNvPr id="2" name="Footer Placeholder 1">
            <a:extLst>
              <a:ext uri="{FF2B5EF4-FFF2-40B4-BE49-F238E27FC236}">
                <a16:creationId xmlns:a16="http://schemas.microsoft.com/office/drawing/2014/main" id="{7A0C09BA-786A-9181-E1CD-D454762F7197}"/>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D39CD5AF-C3BD-0092-D167-EF25514685FB}"/>
              </a:ext>
            </a:extLst>
          </p:cNvPr>
          <p:cNvSpPr>
            <a:spLocks noGrp="1" noChangeArrowheads="1"/>
          </p:cNvSpPr>
          <p:nvPr>
            <p:ph type="title"/>
          </p:nvPr>
        </p:nvSpPr>
        <p:spPr/>
        <p:txBody>
          <a:bodyPr/>
          <a:lstStyle/>
          <a:p>
            <a:r>
              <a:rPr lang="en-US" altLang="en-US" sz="2800"/>
              <a:t>All values in a study of T treatments (Rubin 1978)</a:t>
            </a:r>
          </a:p>
        </p:txBody>
      </p:sp>
      <p:pic>
        <p:nvPicPr>
          <p:cNvPr id="96259" name="Content Placeholder 6" descr="Timeline&#10;&#10;Description automatically generated with medium confidence">
            <a:extLst>
              <a:ext uri="{FF2B5EF4-FFF2-40B4-BE49-F238E27FC236}">
                <a16:creationId xmlns:a16="http://schemas.microsoft.com/office/drawing/2014/main" id="{453B9649-C1AF-C3E4-7581-FCC3CE7051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4225" y="1066800"/>
            <a:ext cx="7575550" cy="5059363"/>
          </a:xfrm>
        </p:spPr>
      </p:pic>
      <p:sp>
        <p:nvSpPr>
          <p:cNvPr id="96261" name="Slide Number Placeholder 8">
            <a:extLst>
              <a:ext uri="{FF2B5EF4-FFF2-40B4-BE49-F238E27FC236}">
                <a16:creationId xmlns:a16="http://schemas.microsoft.com/office/drawing/2014/main" id="{FECA62F5-8AC4-01B2-8F31-63444DA79ED2}"/>
              </a:ext>
            </a:extLst>
          </p:cNvPr>
          <p:cNvSpPr>
            <a:spLocks noGrp="1" noChangeArrowheads="1"/>
          </p:cNvSpPr>
          <p:nvPr>
            <p:ph type="sldNum" sz="quarter" idx="11"/>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9EBE91E-387E-4D32-A312-443B1536CB36}" type="slidenum">
              <a:rPr lang="en-US" altLang="en-US" sz="1400" smtClean="0">
                <a:latin typeface="Arial" panose="020B0604020202020204" pitchFamily="34" charset="0"/>
              </a:rPr>
              <a:pPr eaLnBrk="1" hangingPunct="1">
                <a:spcBef>
                  <a:spcPct val="0"/>
                </a:spcBef>
                <a:buFontTx/>
                <a:buNone/>
              </a:pPr>
              <a:t>46</a:t>
            </a:fld>
            <a:endParaRPr lang="en-US" altLang="en-US" sz="1400">
              <a:latin typeface="Arial" panose="020B0604020202020204" pitchFamily="34" charset="0"/>
            </a:endParaRPr>
          </a:p>
        </p:txBody>
      </p:sp>
      <p:sp>
        <p:nvSpPr>
          <p:cNvPr id="2" name="Footer Placeholder 1">
            <a:extLst>
              <a:ext uri="{FF2B5EF4-FFF2-40B4-BE49-F238E27FC236}">
                <a16:creationId xmlns:a16="http://schemas.microsoft.com/office/drawing/2014/main" id="{8BB44E3D-31FE-EBD9-3FEB-CA5E610AA6DA}"/>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D35F03E7-BAAC-59B1-869B-F26384D2673F}"/>
              </a:ext>
            </a:extLst>
          </p:cNvPr>
          <p:cNvSpPr>
            <a:spLocks noGrp="1" noChangeArrowheads="1"/>
          </p:cNvSpPr>
          <p:nvPr>
            <p:ph type="title"/>
          </p:nvPr>
        </p:nvSpPr>
        <p:spPr/>
        <p:txBody>
          <a:bodyPr/>
          <a:lstStyle/>
          <a:p>
            <a:r>
              <a:rPr lang="en-US" altLang="en-US" sz="3600" dirty="0"/>
              <a:t>Randomization eases the modeling task</a:t>
            </a:r>
          </a:p>
        </p:txBody>
      </p:sp>
      <p:sp>
        <p:nvSpPr>
          <p:cNvPr id="97286" name="Content Placeholder 2">
            <a:extLst>
              <a:ext uri="{FF2B5EF4-FFF2-40B4-BE49-F238E27FC236}">
                <a16:creationId xmlns:a16="http://schemas.microsoft.com/office/drawing/2014/main" id="{4139AEF9-1A17-F85F-AA0F-70F08B7EB99D}"/>
              </a:ext>
            </a:extLst>
          </p:cNvPr>
          <p:cNvSpPr>
            <a:spLocks noGrp="1" noChangeArrowheads="1"/>
          </p:cNvSpPr>
          <p:nvPr>
            <p:ph idx="1"/>
          </p:nvPr>
        </p:nvSpPr>
        <p:spPr/>
        <p:txBody>
          <a:bodyPr/>
          <a:lstStyle/>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r>
              <a:rPr lang="en-US" altLang="en-US" sz="2400" dirty="0"/>
              <a:t>Random selection: don’t need to model S</a:t>
            </a:r>
          </a:p>
          <a:p>
            <a:r>
              <a:rPr lang="en-US" altLang="en-US" sz="2400" dirty="0"/>
              <a:t>Random treatment allocation: don’t need to model A</a:t>
            </a:r>
          </a:p>
          <a:p>
            <a:r>
              <a:rPr lang="en-US" altLang="en-US" sz="2400" dirty="0"/>
              <a:t>Ignorable missingness: don’t need to model M</a:t>
            </a:r>
          </a:p>
          <a:p>
            <a:r>
              <a:rPr lang="en-US" altLang="en-US" sz="2400" dirty="0"/>
              <a:t>This is why randomization matters to Bayesians</a:t>
            </a:r>
          </a:p>
        </p:txBody>
      </p:sp>
      <p:graphicFrame>
        <p:nvGraphicFramePr>
          <p:cNvPr id="97283" name="Object 7">
            <a:extLst>
              <a:ext uri="{FF2B5EF4-FFF2-40B4-BE49-F238E27FC236}">
                <a16:creationId xmlns:a16="http://schemas.microsoft.com/office/drawing/2014/main" id="{EDD9FB2D-0CC4-24BA-0107-C07C27A74502}"/>
              </a:ext>
            </a:extLst>
          </p:cNvPr>
          <p:cNvGraphicFramePr>
            <a:graphicFrameLocks noChangeAspect="1"/>
          </p:cNvGraphicFramePr>
          <p:nvPr>
            <p:extLst>
              <p:ext uri="{D42A27DB-BD31-4B8C-83A1-F6EECF244321}">
                <p14:modId xmlns:p14="http://schemas.microsoft.com/office/powerpoint/2010/main" val="1463202984"/>
              </p:ext>
            </p:extLst>
          </p:nvPr>
        </p:nvGraphicFramePr>
        <p:xfrm>
          <a:off x="673100" y="1066800"/>
          <a:ext cx="7772400" cy="3022600"/>
        </p:xfrm>
        <a:graphic>
          <a:graphicData uri="http://schemas.openxmlformats.org/presentationml/2006/ole">
            <mc:AlternateContent xmlns:mc="http://schemas.openxmlformats.org/markup-compatibility/2006">
              <mc:Choice xmlns:v="urn:schemas-microsoft-com:vml" Requires="v">
                <p:oleObj name="Equation" r:id="rId2" imgW="7772400" imgH="3022600" progId="Equation.DSMT4">
                  <p:embed/>
                </p:oleObj>
              </mc:Choice>
              <mc:Fallback>
                <p:oleObj name="Equation" r:id="rId2" imgW="7772400" imgH="3022600" progId="Equation.DSMT4">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066800"/>
                        <a:ext cx="77724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2">
            <a:extLst>
              <a:ext uri="{FF2B5EF4-FFF2-40B4-BE49-F238E27FC236}">
                <a16:creationId xmlns:a16="http://schemas.microsoft.com/office/drawing/2014/main" id="{D3719355-FA04-AF3F-DA2B-5B99CF9FA277}"/>
              </a:ext>
            </a:extLst>
          </p:cNvPr>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 name="Footer Placeholder 5">
            <a:extLst>
              <a:ext uri="{FF2B5EF4-FFF2-40B4-BE49-F238E27FC236}">
                <a16:creationId xmlns:a16="http://schemas.microsoft.com/office/drawing/2014/main" id="{70587191-23F8-5AED-568D-3E05A5E7DBE9}"/>
              </a:ext>
            </a:extLst>
          </p:cNvPr>
          <p:cNvSpPr>
            <a:spLocks noGrp="1"/>
          </p:cNvSpPr>
          <p:nvPr>
            <p:ph type="ftr" sz="quarter" idx="10"/>
          </p:nvPr>
        </p:nvSpPr>
        <p:spPr/>
        <p:txBody>
          <a:bodyPr/>
          <a:lstStyle/>
          <a:p>
            <a:pPr>
              <a:defRPr/>
            </a:pPr>
            <a:r>
              <a:rPr lang="en-US"/>
              <a:t>Seminal Ideas and Controversies</a:t>
            </a:r>
          </a:p>
        </p:txBody>
      </p:sp>
      <p:sp>
        <p:nvSpPr>
          <p:cNvPr id="7" name="Slide Number Placeholder 6">
            <a:extLst>
              <a:ext uri="{FF2B5EF4-FFF2-40B4-BE49-F238E27FC236}">
                <a16:creationId xmlns:a16="http://schemas.microsoft.com/office/drawing/2014/main" id="{CB65FFD5-00CD-DD20-60E6-6C2EF174E8BB}"/>
              </a:ext>
            </a:extLst>
          </p:cNvPr>
          <p:cNvSpPr>
            <a:spLocks noGrp="1"/>
          </p:cNvSpPr>
          <p:nvPr>
            <p:ph type="sldNum" sz="quarter" idx="11"/>
          </p:nvPr>
        </p:nvSpPr>
        <p:spPr/>
        <p:txBody>
          <a:bodyPr/>
          <a:lstStyle/>
          <a:p>
            <a:pPr>
              <a:defRPr/>
            </a:pPr>
            <a:fld id="{7280EABE-2CC1-4208-A4C3-CE97AFB3A0B5}" type="slidenum">
              <a:rPr lang="en-US" altLang="en-US" smtClean="0"/>
              <a:pPr>
                <a:defRPr/>
              </a:pPr>
              <a:t>47</a:t>
            </a:fld>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3C33-6E78-CA4D-4EEF-A0FE2391402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E082014-68AA-3559-45FD-04E5016280E3}"/>
              </a:ext>
            </a:extLst>
          </p:cNvPr>
          <p:cNvSpPr>
            <a:spLocks noGrp="1"/>
          </p:cNvSpPr>
          <p:nvPr>
            <p:ph idx="1"/>
          </p:nvPr>
        </p:nvSpPr>
        <p:spPr/>
        <p:txBody>
          <a:bodyPr/>
          <a:lstStyle/>
          <a:p>
            <a:pPr marL="0" indent="0">
              <a:buNone/>
            </a:pPr>
            <a:r>
              <a:rPr lang="en-US" sz="2400" dirty="0">
                <a:latin typeface="MinionPro-Regular"/>
              </a:rPr>
              <a:t>Sharon </a:t>
            </a:r>
            <a:r>
              <a:rPr lang="en-US" sz="2400" dirty="0" err="1">
                <a:latin typeface="MinionPro-Regular"/>
              </a:rPr>
              <a:t>Lohr</a:t>
            </a:r>
            <a:r>
              <a:rPr lang="en-US" sz="2400" dirty="0">
                <a:latin typeface="MinionPro-Regular"/>
              </a:rPr>
              <a:t> (2025 J Appl. Stats.) writes:</a:t>
            </a:r>
          </a:p>
          <a:p>
            <a:pPr marL="0" indent="0" algn="l">
              <a:buNone/>
            </a:pPr>
            <a:r>
              <a:rPr lang="en-US" sz="2400" b="0" i="0" u="none" strike="noStrike" baseline="0" dirty="0">
                <a:latin typeface="MinionPro-Regular"/>
              </a:rPr>
              <a:t>“It is incredibly valuable for students to read the papers in which researchers first struggled with a concept… </a:t>
            </a:r>
          </a:p>
          <a:p>
            <a:pPr marL="0" indent="0" algn="l">
              <a:buNone/>
            </a:pPr>
            <a:r>
              <a:rPr lang="en-US" sz="2400" b="0" i="0" u="none" strike="noStrike" baseline="0" dirty="0">
                <a:latin typeface="MinionPro-Regular"/>
              </a:rPr>
              <a:t>Although the book features controversies in statistics, it also has the implicit theme that the principles that unite statisticians are far greater than the controversies that divide them. The statisticians featured in the book may have disagreed on specific issues or philosophical frameworks, but all dedicated themselves to improving the practice of statistics. Little argues that diverse perspectives spur new methodology, and advocates drawing on the strengths of both Bayesian and frequentist approaches to inference.”</a:t>
            </a:r>
          </a:p>
          <a:p>
            <a:pPr marL="0" indent="0" algn="l">
              <a:buNone/>
            </a:pPr>
            <a:endParaRPr lang="en-US" dirty="0"/>
          </a:p>
        </p:txBody>
      </p:sp>
      <p:sp>
        <p:nvSpPr>
          <p:cNvPr id="5" name="Slide Number Placeholder 4">
            <a:extLst>
              <a:ext uri="{FF2B5EF4-FFF2-40B4-BE49-F238E27FC236}">
                <a16:creationId xmlns:a16="http://schemas.microsoft.com/office/drawing/2014/main" id="{F1E20F9E-E79C-2BD6-97D7-6026C7C2B9A9}"/>
              </a:ext>
            </a:extLst>
          </p:cNvPr>
          <p:cNvSpPr>
            <a:spLocks noGrp="1"/>
          </p:cNvSpPr>
          <p:nvPr>
            <p:ph type="sldNum" sz="quarter" idx="11"/>
          </p:nvPr>
        </p:nvSpPr>
        <p:spPr/>
        <p:txBody>
          <a:bodyPr/>
          <a:lstStyle/>
          <a:p>
            <a:pPr>
              <a:defRPr/>
            </a:pPr>
            <a:fld id="{7280EABE-2CC1-4208-A4C3-CE97AFB3A0B5}" type="slidenum">
              <a:rPr lang="en-US" altLang="en-US" smtClean="0"/>
              <a:pPr>
                <a:defRPr/>
              </a:pPr>
              <a:t>48</a:t>
            </a:fld>
            <a:endParaRPr lang="en-US" altLang="en-US" dirty="0"/>
          </a:p>
        </p:txBody>
      </p:sp>
      <p:sp>
        <p:nvSpPr>
          <p:cNvPr id="6" name="Footer Placeholder 5">
            <a:extLst>
              <a:ext uri="{FF2B5EF4-FFF2-40B4-BE49-F238E27FC236}">
                <a16:creationId xmlns:a16="http://schemas.microsoft.com/office/drawing/2014/main" id="{706A08F1-A432-28DF-820B-124EDBCABB8D}"/>
              </a:ext>
            </a:extLst>
          </p:cNvPr>
          <p:cNvSpPr>
            <a:spLocks noGrp="1"/>
          </p:cNvSpPr>
          <p:nvPr>
            <p:ph type="ftr" sz="quarter" idx="10"/>
          </p:nvPr>
        </p:nvSpPr>
        <p:spPr/>
        <p:txBody>
          <a:bodyPr/>
          <a:lstStyle/>
          <a:p>
            <a:pPr>
              <a:defRPr/>
            </a:pPr>
            <a:r>
              <a:rPr lang="en-US"/>
              <a:t>Seminal Ideas and Controversies</a:t>
            </a:r>
          </a:p>
        </p:txBody>
      </p:sp>
    </p:spTree>
    <p:extLst>
      <p:ext uri="{BB962C8B-B14F-4D97-AF65-F5344CB8AC3E}">
        <p14:creationId xmlns:p14="http://schemas.microsoft.com/office/powerpoint/2010/main" val="60009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7354ADF-3381-8BEA-A54E-8EFDFEA99C0E}"/>
              </a:ext>
            </a:extLst>
          </p:cNvPr>
          <p:cNvSpPr>
            <a:spLocks noGrp="1" noChangeArrowheads="1"/>
          </p:cNvSpPr>
          <p:nvPr>
            <p:ph type="title"/>
          </p:nvPr>
        </p:nvSpPr>
        <p:spPr>
          <a:xfrm>
            <a:off x="762000" y="381000"/>
            <a:ext cx="7772400" cy="762000"/>
          </a:xfrm>
        </p:spPr>
        <p:txBody>
          <a:bodyPr/>
          <a:lstStyle/>
          <a:p>
            <a:r>
              <a:rPr lang="en-US" altLang="en-US" sz="4000"/>
              <a:t>Theme 1: Estimating equations vs likelihood methods</a:t>
            </a:r>
          </a:p>
        </p:txBody>
      </p:sp>
      <p:sp>
        <p:nvSpPr>
          <p:cNvPr id="8195" name="Content Placeholder 2">
            <a:extLst>
              <a:ext uri="{FF2B5EF4-FFF2-40B4-BE49-F238E27FC236}">
                <a16:creationId xmlns:a16="http://schemas.microsoft.com/office/drawing/2014/main" id="{F0802CF5-B5CD-7ADA-FF23-CD36877EA808}"/>
              </a:ext>
            </a:extLst>
          </p:cNvPr>
          <p:cNvSpPr>
            <a:spLocks noGrp="1" noChangeArrowheads="1"/>
          </p:cNvSpPr>
          <p:nvPr>
            <p:ph idx="1"/>
          </p:nvPr>
        </p:nvSpPr>
        <p:spPr>
          <a:xfrm>
            <a:off x="685800" y="1524000"/>
            <a:ext cx="7772400" cy="4572000"/>
          </a:xfrm>
        </p:spPr>
        <p:txBody>
          <a:bodyPr/>
          <a:lstStyle/>
          <a:p>
            <a:r>
              <a:rPr lang="en-US" altLang="en-US"/>
              <a:t>Fisher, R.A. (1922). On the Mathematical Foundations of Theoretical Statistics. </a:t>
            </a:r>
            <a:r>
              <a:rPr lang="en-US" altLang="en-US" i="1"/>
              <a:t>Philosophical Transactions of the Royal Society of London. Series A, </a:t>
            </a:r>
            <a:r>
              <a:rPr lang="en-US" altLang="en-US"/>
              <a:t>Vol. 222, pp. 309-368 </a:t>
            </a:r>
          </a:p>
          <a:p>
            <a:pPr lvl="1"/>
            <a:r>
              <a:rPr lang="en-US" altLang="en-US"/>
              <a:t>The topic of Chapter 1</a:t>
            </a:r>
          </a:p>
          <a:p>
            <a:r>
              <a:rPr lang="en-GB" altLang="en-US">
                <a:cs typeface="Times New Roman" panose="02020603050405020304" pitchFamily="18" charset="0"/>
              </a:rPr>
              <a:t>Liang, K-Y. &amp; Zeger, S.L. (1986). Longitudinal Data Analysis Using Generalized Linear Models. </a:t>
            </a:r>
            <a:r>
              <a:rPr lang="en-GB" altLang="en-US" i="1">
                <a:cs typeface="Times New Roman" panose="02020603050405020304" pitchFamily="18" charset="0"/>
              </a:rPr>
              <a:t>Biometrika</a:t>
            </a:r>
            <a:r>
              <a:rPr lang="en-GB" altLang="en-US">
                <a:cs typeface="Times New Roman" panose="02020603050405020304" pitchFamily="18" charset="0"/>
              </a:rPr>
              <a:t>, 73, 1, 13-22.</a:t>
            </a:r>
            <a:endParaRPr lang="en-US" altLang="en-US" sz="2000">
              <a:cs typeface="Times New Roman" panose="02020603050405020304" pitchFamily="18" charset="0"/>
            </a:endParaRPr>
          </a:p>
          <a:p>
            <a:pPr lvl="1"/>
            <a:r>
              <a:rPr lang="en-US" altLang="en-US"/>
              <a:t>The topic of Chapter 10</a:t>
            </a:r>
          </a:p>
        </p:txBody>
      </p:sp>
      <p:sp>
        <p:nvSpPr>
          <p:cNvPr id="8197" name="Slide Number Placeholder 4">
            <a:extLst>
              <a:ext uri="{FF2B5EF4-FFF2-40B4-BE49-F238E27FC236}">
                <a16:creationId xmlns:a16="http://schemas.microsoft.com/office/drawing/2014/main" id="{5A20B80F-598A-80CD-B618-1F62B4DAA9D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26F3FCE-1338-44B6-8C51-6DF6465E2ED5}" type="slidenum">
              <a:rPr lang="en-US" altLang="en-US" sz="1400" smtClean="0"/>
              <a:pPr>
                <a:spcBef>
                  <a:spcPct val="0"/>
                </a:spcBef>
                <a:buFontTx/>
                <a:buNone/>
              </a:pPr>
              <a:t>5</a:t>
            </a:fld>
            <a:endParaRPr lang="en-US" altLang="en-US" sz="1400"/>
          </a:p>
        </p:txBody>
      </p:sp>
      <p:sp>
        <p:nvSpPr>
          <p:cNvPr id="2" name="Footer Placeholder 1">
            <a:extLst>
              <a:ext uri="{FF2B5EF4-FFF2-40B4-BE49-F238E27FC236}">
                <a16:creationId xmlns:a16="http://schemas.microsoft.com/office/drawing/2014/main" id="{9FD63D00-A4C8-8294-A953-02CA92643792}"/>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55F94F6-FFE5-8627-5E53-02184C5CC19F}"/>
              </a:ext>
            </a:extLst>
          </p:cNvPr>
          <p:cNvSpPr>
            <a:spLocks noGrp="1" noChangeArrowheads="1"/>
          </p:cNvSpPr>
          <p:nvPr>
            <p:ph type="title"/>
          </p:nvPr>
        </p:nvSpPr>
        <p:spPr>
          <a:xfrm>
            <a:off x="685800" y="152400"/>
            <a:ext cx="7772400" cy="533400"/>
          </a:xfrm>
        </p:spPr>
        <p:txBody>
          <a:bodyPr/>
          <a:lstStyle/>
          <a:p>
            <a:r>
              <a:rPr lang="en-US" altLang="en-US"/>
              <a:t>Fisher (1922)</a:t>
            </a:r>
          </a:p>
        </p:txBody>
      </p:sp>
      <p:sp>
        <p:nvSpPr>
          <p:cNvPr id="9219" name="Content Placeholder 2">
            <a:extLst>
              <a:ext uri="{FF2B5EF4-FFF2-40B4-BE49-F238E27FC236}">
                <a16:creationId xmlns:a16="http://schemas.microsoft.com/office/drawing/2014/main" id="{7DF02CEE-CAC1-2843-E99F-1E9B509FF035}"/>
              </a:ext>
            </a:extLst>
          </p:cNvPr>
          <p:cNvSpPr>
            <a:spLocks noGrp="1" noChangeArrowheads="1"/>
          </p:cNvSpPr>
          <p:nvPr>
            <p:ph idx="1"/>
          </p:nvPr>
        </p:nvSpPr>
        <p:spPr>
          <a:xfrm>
            <a:off x="2052638" y="762000"/>
            <a:ext cx="4881562" cy="3048000"/>
          </a:xfrm>
        </p:spPr>
        <p:txBody>
          <a:bodyPr/>
          <a:lstStyle/>
          <a:p>
            <a:pPr marL="0" indent="0">
              <a:buFontTx/>
              <a:buNone/>
            </a:pPr>
            <a:r>
              <a:rPr lang="en-US" altLang="en-US" sz="2400" dirty="0"/>
              <a:t>Until Fisher’s landmark paper, the main general approach to estimation was Karl Pearson’s method of moments (MM), based on estimating equations that equate sample moments (sample mean, sample variance, etc.) to their expectations under an assumed model</a:t>
            </a:r>
          </a:p>
          <a:p>
            <a:pPr marL="0" indent="0">
              <a:buFontTx/>
              <a:buNone/>
            </a:pPr>
            <a:endParaRPr lang="en-US" altLang="en-US" sz="2400" dirty="0"/>
          </a:p>
        </p:txBody>
      </p:sp>
      <p:sp>
        <p:nvSpPr>
          <p:cNvPr id="9221" name="Slide Number Placeholder 4">
            <a:extLst>
              <a:ext uri="{FF2B5EF4-FFF2-40B4-BE49-F238E27FC236}">
                <a16:creationId xmlns:a16="http://schemas.microsoft.com/office/drawing/2014/main" id="{CC8C74AC-7A3C-0D63-979B-EC6837A8998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62F4846-E59E-40C2-902E-E7C4B47F91D6}" type="slidenum">
              <a:rPr lang="en-US" altLang="en-US" sz="1400" smtClean="0"/>
              <a:pPr>
                <a:spcBef>
                  <a:spcPct val="0"/>
                </a:spcBef>
                <a:buFontTx/>
                <a:buNone/>
              </a:pPr>
              <a:t>6</a:t>
            </a:fld>
            <a:endParaRPr lang="en-US" altLang="en-US" sz="1400"/>
          </a:p>
        </p:txBody>
      </p:sp>
      <p:pic>
        <p:nvPicPr>
          <p:cNvPr id="9222" name="Picture 2" descr="A person with a beard and glasses&#10;&#10;Description automatically generated">
            <a:extLst>
              <a:ext uri="{FF2B5EF4-FFF2-40B4-BE49-F238E27FC236}">
                <a16:creationId xmlns:a16="http://schemas.microsoft.com/office/drawing/2014/main" id="{7E308ED2-384A-1868-154B-C01FCC1BD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16716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Medium shot of a person&#10;&#10;Description automatically generated">
            <a:extLst>
              <a:ext uri="{FF2B5EF4-FFF2-40B4-BE49-F238E27FC236}">
                <a16:creationId xmlns:a16="http://schemas.microsoft.com/office/drawing/2014/main" id="{DE6E9F45-C180-E429-C194-E3F590C54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053"/>
          <a:stretch>
            <a:fillRect/>
          </a:stretch>
        </p:blipFill>
        <p:spPr bwMode="auto">
          <a:xfrm>
            <a:off x="6927850" y="762000"/>
            <a:ext cx="1987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5">
            <a:extLst>
              <a:ext uri="{FF2B5EF4-FFF2-40B4-BE49-F238E27FC236}">
                <a16:creationId xmlns:a16="http://schemas.microsoft.com/office/drawing/2014/main" id="{532FC3CA-1E44-4748-84FC-CF9B07F13B72}"/>
              </a:ext>
            </a:extLst>
          </p:cNvPr>
          <p:cNvSpPr txBox="1">
            <a:spLocks noChangeArrowheads="1"/>
          </p:cNvSpPr>
          <p:nvPr/>
        </p:nvSpPr>
        <p:spPr bwMode="auto">
          <a:xfrm>
            <a:off x="381000" y="297180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R.A. Fisher</a:t>
            </a:r>
          </a:p>
        </p:txBody>
      </p:sp>
      <p:sp>
        <p:nvSpPr>
          <p:cNvPr id="9225" name="TextBox 6">
            <a:extLst>
              <a:ext uri="{FF2B5EF4-FFF2-40B4-BE49-F238E27FC236}">
                <a16:creationId xmlns:a16="http://schemas.microsoft.com/office/drawing/2014/main" id="{F066CB36-D1AE-630E-C33E-7CD9BD25B047}"/>
              </a:ext>
            </a:extLst>
          </p:cNvPr>
          <p:cNvSpPr txBox="1">
            <a:spLocks noChangeArrowheads="1"/>
          </p:cNvSpPr>
          <p:nvPr/>
        </p:nvSpPr>
        <p:spPr bwMode="auto">
          <a:xfrm>
            <a:off x="7010400" y="31242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Karl Pearson</a:t>
            </a:r>
          </a:p>
        </p:txBody>
      </p:sp>
      <p:sp>
        <p:nvSpPr>
          <p:cNvPr id="9226" name="TextBox 7">
            <a:extLst>
              <a:ext uri="{FF2B5EF4-FFF2-40B4-BE49-F238E27FC236}">
                <a16:creationId xmlns:a16="http://schemas.microsoft.com/office/drawing/2014/main" id="{DC02BCBB-E363-DF90-44DA-5DE32A019E59}"/>
              </a:ext>
            </a:extLst>
          </p:cNvPr>
          <p:cNvSpPr txBox="1">
            <a:spLocks noChangeArrowheads="1"/>
          </p:cNvSpPr>
          <p:nvPr/>
        </p:nvSpPr>
        <p:spPr bwMode="auto">
          <a:xfrm>
            <a:off x="685800" y="3733800"/>
            <a:ext cx="777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Fisher proposed maximum likelihood (ML)  as an alternative. </a:t>
            </a:r>
          </a:p>
          <a:p>
            <a:pPr>
              <a:spcBef>
                <a:spcPct val="0"/>
              </a:spcBef>
              <a:buFontTx/>
              <a:buNone/>
            </a:pPr>
            <a:r>
              <a:rPr lang="en-US" altLang="en-US" sz="2400" dirty="0"/>
              <a:t>He showed that ML satisfies three important properties of statistical procedures – Consistency, Efficiency and Sufficiency. He also introduced the Fisher information, a key measure of the information supplied by a sample, and illustrated the application of ML to a variety of problems.</a:t>
            </a:r>
            <a:endParaRPr lang="en-US" altLang="en-US" sz="2200" dirty="0"/>
          </a:p>
        </p:txBody>
      </p:sp>
      <p:sp>
        <p:nvSpPr>
          <p:cNvPr id="2" name="Footer Placeholder 1">
            <a:extLst>
              <a:ext uri="{FF2B5EF4-FFF2-40B4-BE49-F238E27FC236}">
                <a16:creationId xmlns:a16="http://schemas.microsoft.com/office/drawing/2014/main" id="{7F991103-79B4-EEC0-98B8-F23F7E605F58}"/>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EB55AB0-2E8A-EEDC-8BBF-7007F44B4985}"/>
              </a:ext>
            </a:extLst>
          </p:cNvPr>
          <p:cNvSpPr>
            <a:spLocks noGrp="1" noChangeArrowheads="1"/>
          </p:cNvSpPr>
          <p:nvPr>
            <p:ph type="title"/>
          </p:nvPr>
        </p:nvSpPr>
        <p:spPr>
          <a:xfrm>
            <a:off x="419100" y="609600"/>
            <a:ext cx="8458200" cy="533400"/>
          </a:xfrm>
        </p:spPr>
        <p:txBody>
          <a:bodyPr/>
          <a:lstStyle/>
          <a:p>
            <a:r>
              <a:rPr lang="en-US" altLang="en-US" sz="3600"/>
              <a:t>Fisher (1922)</a:t>
            </a:r>
          </a:p>
        </p:txBody>
      </p:sp>
      <p:sp>
        <p:nvSpPr>
          <p:cNvPr id="10243" name="Content Placeholder 2">
            <a:extLst>
              <a:ext uri="{FF2B5EF4-FFF2-40B4-BE49-F238E27FC236}">
                <a16:creationId xmlns:a16="http://schemas.microsoft.com/office/drawing/2014/main" id="{FB943B05-02A7-BA65-CC86-7B43FE803EB9}"/>
              </a:ext>
            </a:extLst>
          </p:cNvPr>
          <p:cNvSpPr>
            <a:spLocks noGrp="1" noChangeArrowheads="1"/>
          </p:cNvSpPr>
          <p:nvPr>
            <p:ph idx="1"/>
          </p:nvPr>
        </p:nvSpPr>
        <p:spPr>
          <a:xfrm>
            <a:off x="762000" y="1295400"/>
            <a:ext cx="7543800" cy="4800600"/>
          </a:xfrm>
        </p:spPr>
        <p:txBody>
          <a:bodyPr/>
          <a:lstStyle/>
          <a:p>
            <a:pPr marL="0" indent="0">
              <a:buFontTx/>
              <a:buNone/>
            </a:pPr>
            <a:r>
              <a:rPr lang="en-US" altLang="en-US" dirty="0"/>
              <a:t>Fisher describes estimating the population median from a sample from the Cauchy distribution as an example where ML works and the method of moments fails </a:t>
            </a:r>
          </a:p>
          <a:p>
            <a:pPr marL="400050" lvl="1" indent="0">
              <a:buFontTx/>
              <a:buNone/>
            </a:pPr>
            <a:r>
              <a:rPr lang="en-US" altLang="en-US" dirty="0"/>
              <a:t>… because the Cauchy distribution doesn’t have any moments!</a:t>
            </a:r>
          </a:p>
          <a:p>
            <a:pPr marL="400050" lvl="1" indent="0">
              <a:buFontTx/>
              <a:buNone/>
            </a:pPr>
            <a:endParaRPr lang="en-US" altLang="en-US" dirty="0"/>
          </a:p>
          <a:p>
            <a:pPr marL="0" indent="0">
              <a:buFontTx/>
              <a:buNone/>
            </a:pPr>
            <a:r>
              <a:rPr lang="en-US" altLang="en-US" dirty="0"/>
              <a:t>As Stigler (2005 </a:t>
            </a:r>
            <a:r>
              <a:rPr lang="en-US" altLang="en-US" i="1" dirty="0"/>
              <a:t>Statist. Sci.</a:t>
            </a:r>
            <a:r>
              <a:rPr lang="en-US" altLang="en-US" dirty="0"/>
              <a:t>) describes, Fisher’s paper created some bad feelings between these two statistical giants.</a:t>
            </a:r>
          </a:p>
          <a:p>
            <a:pPr marL="400050" lvl="1" indent="0">
              <a:buFontTx/>
              <a:buNone/>
            </a:pPr>
            <a:endParaRPr lang="en-US" altLang="en-US" sz="2800" dirty="0"/>
          </a:p>
        </p:txBody>
      </p:sp>
      <p:sp>
        <p:nvSpPr>
          <p:cNvPr id="10245" name="Slide Number Placeholder 4">
            <a:extLst>
              <a:ext uri="{FF2B5EF4-FFF2-40B4-BE49-F238E27FC236}">
                <a16:creationId xmlns:a16="http://schemas.microsoft.com/office/drawing/2014/main" id="{4D324435-14D1-47E4-74DC-01FAFE1DFEF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5291B68-E0BF-4B97-853E-E413DA80B14D}" type="slidenum">
              <a:rPr lang="en-US" altLang="en-US" sz="1400" smtClean="0"/>
              <a:pPr>
                <a:spcBef>
                  <a:spcPct val="0"/>
                </a:spcBef>
                <a:buFontTx/>
                <a:buNone/>
              </a:pPr>
              <a:t>7</a:t>
            </a:fld>
            <a:endParaRPr lang="en-US" altLang="en-US" sz="1400"/>
          </a:p>
        </p:txBody>
      </p:sp>
      <p:sp>
        <p:nvSpPr>
          <p:cNvPr id="2" name="Footer Placeholder 1">
            <a:extLst>
              <a:ext uri="{FF2B5EF4-FFF2-40B4-BE49-F238E27FC236}">
                <a16:creationId xmlns:a16="http://schemas.microsoft.com/office/drawing/2014/main" id="{872B0D82-0AE8-0EB0-6BEA-8D9C5CFB80DD}"/>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006E095-B478-094D-6E31-A2E0D6380CD1}"/>
              </a:ext>
            </a:extLst>
          </p:cNvPr>
          <p:cNvSpPr>
            <a:spLocks noGrp="1" noChangeArrowheads="1"/>
          </p:cNvSpPr>
          <p:nvPr>
            <p:ph type="title"/>
          </p:nvPr>
        </p:nvSpPr>
        <p:spPr>
          <a:xfrm>
            <a:off x="685800" y="228600"/>
            <a:ext cx="7772400" cy="685800"/>
          </a:xfrm>
        </p:spPr>
        <p:txBody>
          <a:bodyPr/>
          <a:lstStyle/>
          <a:p>
            <a:r>
              <a:rPr lang="en-US" altLang="en-US"/>
              <a:t>More on ML vs GEE </a:t>
            </a:r>
          </a:p>
        </p:txBody>
      </p:sp>
      <p:sp>
        <p:nvSpPr>
          <p:cNvPr id="5123" name="Content Placeholder 2">
            <a:extLst>
              <a:ext uri="{FF2B5EF4-FFF2-40B4-BE49-F238E27FC236}">
                <a16:creationId xmlns:a16="http://schemas.microsoft.com/office/drawing/2014/main" id="{0A9C44CA-3F81-FDB7-E487-A4D47CA51821}"/>
              </a:ext>
            </a:extLst>
          </p:cNvPr>
          <p:cNvSpPr>
            <a:spLocks noGrp="1" noChangeArrowheads="1"/>
          </p:cNvSpPr>
          <p:nvPr>
            <p:ph idx="1"/>
          </p:nvPr>
        </p:nvSpPr>
        <p:spPr>
          <a:xfrm>
            <a:off x="685800" y="914400"/>
            <a:ext cx="7772400" cy="5181600"/>
          </a:xfrm>
        </p:spPr>
        <p:txBody>
          <a:bodyPr/>
          <a:lstStyle/>
          <a:p>
            <a:pPr>
              <a:defRPr/>
            </a:pPr>
            <a:r>
              <a:rPr lang="en-US" altLang="en-US" sz="2400" dirty="0"/>
              <a:t>The GEE methodology in Liang and </a:t>
            </a:r>
            <a:r>
              <a:rPr lang="en-US" altLang="en-US" sz="2400" dirty="0" err="1"/>
              <a:t>Zeger</a:t>
            </a:r>
            <a:r>
              <a:rPr lang="en-US" altLang="en-US" sz="2400" dirty="0"/>
              <a:t> (1986) can be viewed as a descendant of the Pearson MM approaches to estimation discussed in Fisher (1922).</a:t>
            </a:r>
          </a:p>
          <a:p>
            <a:pPr>
              <a:defRPr/>
            </a:pPr>
            <a:endParaRPr lang="en-US" altLang="en-US" sz="2400" dirty="0"/>
          </a:p>
          <a:p>
            <a:pPr>
              <a:defRPr/>
            </a:pPr>
            <a:endParaRPr lang="en-US" altLang="en-US" sz="2400" dirty="0"/>
          </a:p>
          <a:p>
            <a:pPr>
              <a:defRPr/>
            </a:pPr>
            <a:r>
              <a:rPr lang="en-US" altLang="en-US" sz="2400" dirty="0"/>
              <a:t>These lineages characterize two major alternative schools of thought in statistics: </a:t>
            </a:r>
          </a:p>
          <a:p>
            <a:pPr lvl="1" algn="just">
              <a:defRPr/>
            </a:pPr>
            <a:r>
              <a:rPr lang="en-US" altLang="en-US" sz="2200" dirty="0"/>
              <a:t>GEE: less specification and limiting explicit assumptions; can trade efficiency for </a:t>
            </a:r>
            <a:r>
              <a:rPr lang="en-US" altLang="en-US" sz="2200" i="1" dirty="0"/>
              <a:t>robustness</a:t>
            </a:r>
          </a:p>
          <a:p>
            <a:pPr lvl="1">
              <a:defRPr/>
            </a:pPr>
            <a:r>
              <a:rPr lang="en-US" altLang="en-US" sz="2200" dirty="0"/>
              <a:t>Likelihood / full probability modeling: more specification, but makes assumptions explicit</a:t>
            </a:r>
          </a:p>
          <a:p>
            <a:pPr lvl="1">
              <a:defRPr/>
            </a:pPr>
            <a:r>
              <a:rPr lang="en-US" altLang="en-US" sz="2200" dirty="0"/>
              <a:t>A recurring question here is: are assumptions good or bad?</a:t>
            </a:r>
          </a:p>
          <a:p>
            <a:pPr lvl="1">
              <a:defRPr/>
            </a:pPr>
            <a:endParaRPr lang="en-US" altLang="en-US" sz="2000" dirty="0"/>
          </a:p>
          <a:p>
            <a:pPr>
              <a:defRPr/>
            </a:pPr>
            <a:endParaRPr lang="en-US" altLang="en-US" sz="2400" dirty="0"/>
          </a:p>
          <a:p>
            <a:pPr marL="0" indent="0">
              <a:buFontTx/>
              <a:buNone/>
              <a:defRPr/>
            </a:pPr>
            <a:endParaRPr lang="en-US" altLang="en-US" sz="2400" dirty="0"/>
          </a:p>
        </p:txBody>
      </p:sp>
      <p:sp>
        <p:nvSpPr>
          <p:cNvPr id="11269" name="Slide Number Placeholder 4">
            <a:extLst>
              <a:ext uri="{FF2B5EF4-FFF2-40B4-BE49-F238E27FC236}">
                <a16:creationId xmlns:a16="http://schemas.microsoft.com/office/drawing/2014/main" id="{3EAC4936-6F9C-F087-3D22-BEE1CB53882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C0C57C4-B9D2-4311-A8D5-026CA1AEA369}" type="slidenum">
              <a:rPr lang="en-US" altLang="en-US" sz="1400" smtClean="0"/>
              <a:pPr>
                <a:spcBef>
                  <a:spcPct val="0"/>
                </a:spcBef>
                <a:buFontTx/>
                <a:buNone/>
              </a:pPr>
              <a:t>8</a:t>
            </a:fld>
            <a:endParaRPr lang="en-US" altLang="en-US" sz="1400"/>
          </a:p>
        </p:txBody>
      </p:sp>
      <p:graphicFrame>
        <p:nvGraphicFramePr>
          <p:cNvPr id="11270" name="Object 1">
            <a:extLst>
              <a:ext uri="{FF2B5EF4-FFF2-40B4-BE49-F238E27FC236}">
                <a16:creationId xmlns:a16="http://schemas.microsoft.com/office/drawing/2014/main" id="{954C4D5E-F08F-E2F0-5201-E9C5C6E89C38}"/>
              </a:ext>
            </a:extLst>
          </p:cNvPr>
          <p:cNvGraphicFramePr>
            <a:graphicFrameLocks noChangeAspect="1"/>
          </p:cNvGraphicFramePr>
          <p:nvPr/>
        </p:nvGraphicFramePr>
        <p:xfrm>
          <a:off x="1555750" y="2133600"/>
          <a:ext cx="6642100" cy="812800"/>
        </p:xfrm>
        <a:graphic>
          <a:graphicData uri="http://schemas.openxmlformats.org/presentationml/2006/ole">
            <mc:AlternateContent xmlns:mc="http://schemas.openxmlformats.org/markup-compatibility/2006">
              <mc:Choice xmlns:v="urn:schemas-microsoft-com:vml" Requires="v">
                <p:oleObj name="Equation" r:id="rId3" imgW="6642100" imgH="812800" progId="Equation.DSMT4">
                  <p:embed/>
                </p:oleObj>
              </mc:Choice>
              <mc:Fallback>
                <p:oleObj name="Equation" r:id="rId3" imgW="6642100" imgH="812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0" y="2133600"/>
                        <a:ext cx="66421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75D4D0BB-E68A-3065-7A10-2994CDE3DC58}"/>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A25FF8E-2EB4-63DD-B1A4-AE2D53E1AF57}"/>
              </a:ext>
            </a:extLst>
          </p:cNvPr>
          <p:cNvSpPr>
            <a:spLocks noGrp="1" noChangeArrowheads="1"/>
          </p:cNvSpPr>
          <p:nvPr>
            <p:ph type="title"/>
          </p:nvPr>
        </p:nvSpPr>
        <p:spPr>
          <a:xfrm>
            <a:off x="685800" y="381000"/>
            <a:ext cx="7772400" cy="533400"/>
          </a:xfrm>
        </p:spPr>
        <p:txBody>
          <a:bodyPr/>
          <a:lstStyle/>
          <a:p>
            <a:r>
              <a:rPr lang="en-US" altLang="en-US" dirty="0"/>
              <a:t>Fisher and Bayesian methods</a:t>
            </a:r>
          </a:p>
        </p:txBody>
      </p:sp>
      <p:sp>
        <p:nvSpPr>
          <p:cNvPr id="13315" name="Content Placeholder 2">
            <a:extLst>
              <a:ext uri="{FF2B5EF4-FFF2-40B4-BE49-F238E27FC236}">
                <a16:creationId xmlns:a16="http://schemas.microsoft.com/office/drawing/2014/main" id="{32D371A3-710D-6929-8EE9-3CA1C9A56C8E}"/>
              </a:ext>
            </a:extLst>
          </p:cNvPr>
          <p:cNvSpPr>
            <a:spLocks noGrp="1" noChangeArrowheads="1"/>
          </p:cNvSpPr>
          <p:nvPr>
            <p:ph idx="1"/>
          </p:nvPr>
        </p:nvSpPr>
        <p:spPr>
          <a:xfrm>
            <a:off x="228600" y="990600"/>
            <a:ext cx="8610600" cy="5105400"/>
          </a:xfrm>
        </p:spPr>
        <p:txBody>
          <a:bodyPr/>
          <a:lstStyle/>
          <a:p>
            <a:pPr marL="0" indent="0">
              <a:buFontTx/>
              <a:buNone/>
            </a:pPr>
            <a:r>
              <a:rPr lang="en-US" altLang="en-US" sz="2400" dirty="0"/>
              <a:t>Fisher (1922) railed against Bayesian methods, noting the lack of uniqueness, and inability to capture “ignorance” in the prior</a:t>
            </a:r>
          </a:p>
          <a:p>
            <a:pPr marL="0" indent="0">
              <a:buFontTx/>
              <a:buNone/>
            </a:pPr>
            <a:r>
              <a:rPr lang="en-US" altLang="en-US" sz="2400" dirty="0"/>
              <a:t>However, I think Fisher’s philosophy of statistics is quite Bayesian in spirit:</a:t>
            </a:r>
          </a:p>
          <a:p>
            <a:pPr marL="0" indent="0">
              <a:buFontTx/>
              <a:buNone/>
            </a:pPr>
            <a:r>
              <a:rPr lang="en-US" altLang="en-US" sz="2400" dirty="0"/>
              <a:t>1. Both Bayes and ML involve the data through the likelihood function, and ML can be viewed as a form of large sample Bayes</a:t>
            </a:r>
          </a:p>
          <a:p>
            <a:pPr marL="0" indent="0">
              <a:buFontTx/>
              <a:buNone/>
            </a:pPr>
            <a:r>
              <a:rPr lang="en-US" altLang="en-US" sz="2400" dirty="0"/>
              <a:t>2. Fisher recognized the need to condition on ancillary statistics, a strength of Bayesian methods – the posterior distribution conditions on all the data. I return to this point in Theme 2.</a:t>
            </a:r>
          </a:p>
          <a:p>
            <a:pPr marL="0" indent="0">
              <a:buFontTx/>
              <a:buNone/>
            </a:pPr>
            <a:r>
              <a:rPr lang="en-US" altLang="en-US" sz="2400" dirty="0"/>
              <a:t>3. Fisher was above all a scientist and statistical modeler</a:t>
            </a:r>
          </a:p>
          <a:p>
            <a:pPr marL="0" indent="0">
              <a:buFontTx/>
              <a:buNone/>
            </a:pPr>
            <a:r>
              <a:rPr lang="en-US" altLang="en-US" sz="2400" dirty="0"/>
              <a:t>4. He later attempted to “make the Bayesian omelet without breaking the Bayesian egg” with the method he called fiducial inference – ultimately a failure, as I discuss in Chapter 4.</a:t>
            </a:r>
          </a:p>
          <a:p>
            <a:pPr marL="0" indent="0">
              <a:buFontTx/>
              <a:buNone/>
            </a:pPr>
            <a:endParaRPr lang="en-US" altLang="en-US" sz="2400" dirty="0"/>
          </a:p>
        </p:txBody>
      </p:sp>
      <p:sp>
        <p:nvSpPr>
          <p:cNvPr id="13317" name="Slide Number Placeholder 4">
            <a:extLst>
              <a:ext uri="{FF2B5EF4-FFF2-40B4-BE49-F238E27FC236}">
                <a16:creationId xmlns:a16="http://schemas.microsoft.com/office/drawing/2014/main" id="{A398A722-B44B-AED5-CC80-7C95BB9BB7B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096777D-E9B1-440A-8C14-7CEE341E304D}" type="slidenum">
              <a:rPr lang="en-US" altLang="en-US" sz="1400" smtClean="0"/>
              <a:pPr>
                <a:spcBef>
                  <a:spcPct val="0"/>
                </a:spcBef>
                <a:buFontTx/>
                <a:buNone/>
              </a:pPr>
              <a:t>9</a:t>
            </a:fld>
            <a:endParaRPr lang="en-US" altLang="en-US" sz="1400"/>
          </a:p>
        </p:txBody>
      </p:sp>
      <p:sp>
        <p:nvSpPr>
          <p:cNvPr id="2" name="Footer Placeholder 1">
            <a:extLst>
              <a:ext uri="{FF2B5EF4-FFF2-40B4-BE49-F238E27FC236}">
                <a16:creationId xmlns:a16="http://schemas.microsoft.com/office/drawing/2014/main" id="{95A89CF7-3910-85FB-F058-1209F70D6069}"/>
              </a:ext>
            </a:extLst>
          </p:cNvPr>
          <p:cNvSpPr>
            <a:spLocks noGrp="1"/>
          </p:cNvSpPr>
          <p:nvPr>
            <p:ph type="ftr" sz="quarter" idx="10"/>
          </p:nvPr>
        </p:nvSpPr>
        <p:spPr/>
        <p:txBody>
          <a:bodyPr/>
          <a:lstStyle/>
          <a:p>
            <a:pPr>
              <a:defRPr/>
            </a:pPr>
            <a:r>
              <a:rPr lang="en-US"/>
              <a:t>Seminal Ideas and Controversies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6025</TotalTime>
  <Words>4240</Words>
  <Application>Microsoft Office PowerPoint</Application>
  <PresentationFormat>On-screen Show (4:3)</PresentationFormat>
  <Paragraphs>390</Paragraphs>
  <Slides>48</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Arial</vt:lpstr>
      <vt:lpstr>ArialUnicodeMS</vt:lpstr>
      <vt:lpstr>MinionPro-Regular</vt:lpstr>
      <vt:lpstr>Times New Roman</vt:lpstr>
      <vt:lpstr>Wingdings</vt:lpstr>
      <vt:lpstr>Default Design</vt:lpstr>
      <vt:lpstr>Equation</vt:lpstr>
      <vt:lpstr>Seminal Ideas and Controversies in Statistics</vt:lpstr>
      <vt:lpstr>The book</vt:lpstr>
      <vt:lpstr>25% discount code</vt:lpstr>
      <vt:lpstr>Eight Major Themes {corresponding chapters}</vt:lpstr>
      <vt:lpstr>Theme 1: Estimating equations vs likelihood methods</vt:lpstr>
      <vt:lpstr>Fisher (1922)</vt:lpstr>
      <vt:lpstr>Fisher (1922)</vt:lpstr>
      <vt:lpstr>More on ML vs GEE </vt:lpstr>
      <vt:lpstr>Fisher and Bayesian methods</vt:lpstr>
      <vt:lpstr>ML is marvellous, but Bayes is better!</vt:lpstr>
      <vt:lpstr>ML is marvellous, but Bayes is better!</vt:lpstr>
      <vt:lpstr>GEE for longitudinal data</vt:lpstr>
      <vt:lpstr>Robustness property</vt:lpstr>
      <vt:lpstr>Liang and Zeger (1986)</vt:lpstr>
      <vt:lpstr>Time-varying covariates</vt:lpstr>
      <vt:lpstr>Theme 2: Frequentist vs Bayes</vt:lpstr>
      <vt:lpstr>A key issue in the frequentist-Bayes debate: whether to condition on ancillary statistics</vt:lpstr>
      <vt:lpstr>Ancillarity and conditionality</vt:lpstr>
      <vt:lpstr>Fisher’s flowering plants</vt:lpstr>
      <vt:lpstr>Flowering plants</vt:lpstr>
      <vt:lpstr>Flowering plants</vt:lpstr>
      <vt:lpstr>Tests of independence in a 2x2 contingency table</vt:lpstr>
      <vt:lpstr>Independence in 2x2 tables</vt:lpstr>
      <vt:lpstr>Bayes posterior prob vs p-value</vt:lpstr>
      <vt:lpstr>Calibrated Bayes</vt:lpstr>
      <vt:lpstr>Bayesians should be frequentist</vt:lpstr>
      <vt:lpstr>Frequentists should be Bayesian</vt:lpstr>
      <vt:lpstr>Calibrated Bayes</vt:lpstr>
      <vt:lpstr>Summary of Theme 2</vt:lpstr>
      <vt:lpstr>Theme 3: Random Effects Models</vt:lpstr>
      <vt:lpstr>Empirical Bayes methods</vt:lpstr>
      <vt:lpstr>Figure 7.1. Batting averages of 18 baseball players. The upper bars are sample means after 45 at bats, the middle bars are the averages at the end of the season, and the lower bars are the James-Stein estimates. The right panel indicates that the James-Stein estimates are closer to the averages at the end of the season for 16 of the 18 players.</vt:lpstr>
      <vt:lpstr>Empirical Bayes methods</vt:lpstr>
      <vt:lpstr>Empirical Bayes methods</vt:lpstr>
      <vt:lpstr>Alternatives to Least Squares in Regression</vt:lpstr>
      <vt:lpstr>Theme 7. Random sampling</vt:lpstr>
      <vt:lpstr>Neyman (1934): Probability Sampling versus “Purposive Sampling”</vt:lpstr>
      <vt:lpstr>“Purposive Sampling”</vt:lpstr>
      <vt:lpstr>The Controversy</vt:lpstr>
      <vt:lpstr>Neyman’s “Resolution”</vt:lpstr>
      <vt:lpstr>More Complex Designs</vt:lpstr>
      <vt:lpstr>Design-based vs Model-based inference</vt:lpstr>
      <vt:lpstr>Theme 8. Causal inference</vt:lpstr>
      <vt:lpstr>Some key Ideas</vt:lpstr>
      <vt:lpstr>A seminal paper</vt:lpstr>
      <vt:lpstr>All values in a study of T treatments (Rubin 1978)</vt:lpstr>
      <vt:lpstr>Randomization eases the modeling task</vt:lpstr>
      <vt:lpstr>Conclusion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 Inference for Surveys</dc:title>
  <dc:creator>Rod Little</dc:creator>
  <cp:lastModifiedBy>Little, Roderick</cp:lastModifiedBy>
  <cp:revision>314</cp:revision>
  <dcterms:created xsi:type="dcterms:W3CDTF">1999-04-22T18:59:58Z</dcterms:created>
  <dcterms:modified xsi:type="dcterms:W3CDTF">2026-03-23T10:25:17Z</dcterms:modified>
</cp:coreProperties>
</file>